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9" r:id="rId1"/>
  </p:sldMasterIdLst>
  <p:notesMasterIdLst>
    <p:notesMasterId r:id="rId17"/>
  </p:notesMasterIdLst>
  <p:sldIdLst>
    <p:sldId id="256" r:id="rId2"/>
    <p:sldId id="257" r:id="rId3"/>
    <p:sldId id="264" r:id="rId4"/>
    <p:sldId id="258" r:id="rId5"/>
    <p:sldId id="263" r:id="rId6"/>
    <p:sldId id="265" r:id="rId7"/>
    <p:sldId id="266" r:id="rId8"/>
    <p:sldId id="267" r:id="rId9"/>
    <p:sldId id="275" r:id="rId10"/>
    <p:sldId id="271" r:id="rId11"/>
    <p:sldId id="269" r:id="rId12"/>
    <p:sldId id="268" r:id="rId13"/>
    <p:sldId id="270" r:id="rId14"/>
    <p:sldId id="274" r:id="rId15"/>
    <p:sldId id="273" r:id="rId16"/>
  </p:sldIdLst>
  <p:sldSz cx="12192000" cy="6858000"/>
  <p:notesSz cx="6858000" cy="9144000"/>
  <p:defaultTextStyle>
    <a:defPPr>
      <a:defRPr lang="en-P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D7F"/>
    <a:srgbClr val="FF1471"/>
    <a:srgbClr val="FFE4AB"/>
    <a:srgbClr val="90D04D"/>
    <a:srgbClr val="4472C4"/>
    <a:srgbClr val="11436C"/>
    <a:srgbClr val="264276"/>
    <a:srgbClr val="F2F2F2"/>
    <a:srgbClr val="000000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346FFC-EAE8-3644-9977-0EAEB9A79A4B}" v="1357" dt="2020-05-25T12:52:09.9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82"/>
    <p:restoredTop sz="94830"/>
  </p:normalViewPr>
  <p:slideViewPr>
    <p:cSldViewPr snapToGrid="0" snapToObjects="1">
      <p:cViewPr varScale="1">
        <p:scale>
          <a:sx n="121" d="100"/>
          <a:sy n="121" d="100"/>
        </p:scale>
        <p:origin x="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E4369-1609-4B46-B2E4-246DB67BD268}" type="datetimeFigureOut">
              <a:rPr lang="en-PR" smtClean="0"/>
              <a:t>5/31/20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52E10-878C-A841-8AAA-02B551718FF6}" type="slidenum">
              <a:rPr lang="en-PR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8549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52E10-878C-A841-8AAA-02B551718FF6}" type="slidenum">
              <a:rPr lang="en-PR" smtClean="0"/>
              <a:t>2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2297063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52E10-878C-A841-8AAA-02B551718FF6}" type="slidenum">
              <a:rPr lang="en-PR" smtClean="0"/>
              <a:t>12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3960559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52E10-878C-A841-8AAA-02B551718FF6}" type="slidenum">
              <a:rPr lang="en-PR" smtClean="0"/>
              <a:t>13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117683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52E10-878C-A841-8AAA-02B551718FF6}" type="slidenum">
              <a:rPr lang="en-PR" smtClean="0"/>
              <a:t>14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154501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52E10-878C-A841-8AAA-02B551718FF6}" type="slidenum">
              <a:rPr lang="en-PR" smtClean="0"/>
              <a:t>3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2922381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52E10-878C-A841-8AAA-02B551718FF6}" type="slidenum">
              <a:rPr lang="en-PR" smtClean="0"/>
              <a:t>4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4228395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52E10-878C-A841-8AAA-02B551718FF6}" type="slidenum">
              <a:rPr lang="en-PR" smtClean="0"/>
              <a:t>5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512838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52E10-878C-A841-8AAA-02B551718FF6}" type="slidenum">
              <a:rPr lang="en-PR" smtClean="0"/>
              <a:t>6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1668091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52E10-878C-A841-8AAA-02B551718FF6}" type="slidenum">
              <a:rPr lang="en-PR" smtClean="0"/>
              <a:t>7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3193215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52E10-878C-A841-8AAA-02B551718FF6}" type="slidenum">
              <a:rPr lang="en-PR" smtClean="0"/>
              <a:t>8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1600016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52E10-878C-A841-8AAA-02B551718FF6}" type="slidenum">
              <a:rPr lang="en-PR" smtClean="0"/>
              <a:t>10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2804051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52E10-878C-A841-8AAA-02B551718FF6}" type="slidenum">
              <a:rPr lang="en-PR" smtClean="0"/>
              <a:t>11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2273792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EA2EB-15C1-E948-98A5-814B5D5D6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FBAF16-EB3D-5E44-B9DE-6A4FDD53E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CD866-F99F-4B4E-9D46-2D3F5E9DF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5EA91-F2B0-F34F-B00B-58B71B213E9B}" type="datetimeFigureOut">
              <a:rPr lang="en-PR" smtClean="0"/>
              <a:t>5/31/20</a:t>
            </a:fld>
            <a:endParaRPr lang="en-P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85D92-2B1D-724D-83DF-F9A9F32E3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7B1CF-1908-E04D-AD07-2DF13A1C5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DCA50-DA11-9C40-9A73-39A963668A7D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251232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75F69-6F3D-C745-ACAC-40C93320C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D6428-D935-B642-B7B4-E81DEBF58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E2971-95BD-6044-8615-9E58D6B8E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5EA91-F2B0-F34F-B00B-58B71B213E9B}" type="datetimeFigureOut">
              <a:rPr lang="en-PR" smtClean="0"/>
              <a:t>5/31/20</a:t>
            </a:fld>
            <a:endParaRPr lang="en-P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A0CDC-B9A5-5F43-B68C-CE20CC22A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B0B55-01E7-3A45-8836-61285846D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DCA50-DA11-9C40-9A73-39A963668A7D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320462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3C4F1C-E89C-C645-87C4-D0CD8F3737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05C03E-6446-C54E-ACB5-09953DD4F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B561A-AD49-8E46-851C-C0D583E1C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5EA91-F2B0-F34F-B00B-58B71B213E9B}" type="datetimeFigureOut">
              <a:rPr lang="en-PR" smtClean="0"/>
              <a:t>5/31/20</a:t>
            </a:fld>
            <a:endParaRPr lang="en-P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EB12E-010F-3844-8BE1-1C697C016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D2DA7-CA33-9C4D-BCED-9DDCFBDCB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DCA50-DA11-9C40-9A73-39A963668A7D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2942473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25C22-FFA3-094F-8F50-4B3D8BA92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EDFC0-0265-3F4B-A1BB-DEA95F378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10599-AA0B-4843-9371-4060F21D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5EA91-F2B0-F34F-B00B-58B71B213E9B}" type="datetimeFigureOut">
              <a:rPr lang="en-PR" smtClean="0"/>
              <a:t>5/31/20</a:t>
            </a:fld>
            <a:endParaRPr lang="en-P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EF02D-3257-7149-ACFC-6C7949455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9274D-E890-1140-AEEA-A1CF27D28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DCA50-DA11-9C40-9A73-39A963668A7D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3075716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CB2F3-66B1-714B-BAED-44BDB9059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9BBE3-EBB0-CB46-A606-614744D44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A2295-1456-2842-A83F-F5688C3D5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5EA91-F2B0-F34F-B00B-58B71B213E9B}" type="datetimeFigureOut">
              <a:rPr lang="en-PR" smtClean="0"/>
              <a:t>5/31/20</a:t>
            </a:fld>
            <a:endParaRPr lang="en-P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27FD3-ECFF-7846-9E3D-65BDA853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3F7C4-7351-304B-8F45-D2E7229AC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DCA50-DA11-9C40-9A73-39A963668A7D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8273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B7C31-F163-CC4B-B1F4-06495D82B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21A97-0E9B-584A-8E59-D05589BCA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20188B-7659-0148-BC2E-E1A5E5308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DC875F-CC61-AC4B-AA28-41C11FF4B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5EA91-F2B0-F34F-B00B-58B71B213E9B}" type="datetimeFigureOut">
              <a:rPr lang="en-PR" smtClean="0"/>
              <a:t>5/31/20</a:t>
            </a:fld>
            <a:endParaRPr lang="en-P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3B1F1-D7C3-2440-AEF8-D4FF86DBD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4B9D9-FC6F-A54E-9B63-C5D824B8B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DCA50-DA11-9C40-9A73-39A963668A7D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1553449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9939C-36FD-424B-9B81-DFFC2284C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D5F05-0615-9C4A-A054-E2844CEC4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459BF-7753-DE4F-A5DD-E88791AA6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1EC56F-7AD5-5A4F-A23A-A88CCC75AD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B22842-28B9-2449-B491-41FDBD588F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82EC46-84C0-1049-B574-5AD919659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5EA91-F2B0-F34F-B00B-58B71B213E9B}" type="datetimeFigureOut">
              <a:rPr lang="en-PR" smtClean="0"/>
              <a:t>5/31/20</a:t>
            </a:fld>
            <a:endParaRPr lang="en-P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AFA9F9-1503-9B44-BB98-3DCD29300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4FE874-87EF-0A44-AFFC-2A3257F4E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DCA50-DA11-9C40-9A73-39A963668A7D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278389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12B2C-77A9-414B-A887-C4BEEB1EF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878C6B-8755-E140-8D3D-A184A2512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5EA91-F2B0-F34F-B00B-58B71B213E9B}" type="datetimeFigureOut">
              <a:rPr lang="en-PR" smtClean="0"/>
              <a:t>5/31/20</a:t>
            </a:fld>
            <a:endParaRPr lang="en-P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542B8-10E7-0A41-905A-00A95D3FB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B0AF6-D880-5140-8813-644B9964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DCA50-DA11-9C40-9A73-39A963668A7D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166313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C15613-4FA5-8E4C-81DB-3953957AF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5EA91-F2B0-F34F-B00B-58B71B213E9B}" type="datetimeFigureOut">
              <a:rPr lang="en-PR" smtClean="0"/>
              <a:t>5/31/20</a:t>
            </a:fld>
            <a:endParaRPr lang="en-P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0BBDD2-34E8-9A4B-8CA4-E2986EA8F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C8C1D-FFB6-AD41-BE8C-5D5CC7EBC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DCA50-DA11-9C40-9A73-39A963668A7D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2441846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D5FF6-D5EF-6944-BEA6-D5561FEA7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8A09D-50E7-9F45-B0AD-50C19B2AF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BCA47-3542-BC44-9F5D-B7075AB12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A52FF-D8BA-3049-BCF6-666319556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5EA91-F2B0-F34F-B00B-58B71B213E9B}" type="datetimeFigureOut">
              <a:rPr lang="en-PR" smtClean="0"/>
              <a:t>5/31/20</a:t>
            </a:fld>
            <a:endParaRPr lang="en-P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9870F-1D38-EC45-AAAA-499111665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363AF-A9FC-5140-BED7-2528C273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DCA50-DA11-9C40-9A73-39A963668A7D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2473742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FA0F5-5400-4E48-BFA1-2ACA25411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0842AF-2F7E-324A-8B8A-1CFC391F22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8DCEE-8BBC-244D-BB9E-9D557599B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E75ED-9FC2-E54C-B28A-F9066E3A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5EA91-F2B0-F34F-B00B-58B71B213E9B}" type="datetimeFigureOut">
              <a:rPr lang="en-PR" smtClean="0"/>
              <a:t>5/31/20</a:t>
            </a:fld>
            <a:endParaRPr lang="en-P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282E47-E48D-3946-BA08-D3321740A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10909-466B-D349-8A2D-9949DEAC6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DCA50-DA11-9C40-9A73-39A963668A7D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4293814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CFF766-DCB9-3C4C-9CED-85C81D636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13291-6A0C-AE49-84D4-AF10CFFE1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34384-3EB5-1649-9E5A-4EA22DD161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45EA91-F2B0-F34F-B00B-58B71B213E9B}" type="datetimeFigureOut">
              <a:rPr lang="en-PR" smtClean="0"/>
              <a:t>5/31/20</a:t>
            </a:fld>
            <a:endParaRPr lang="en-P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CB06B-9077-F54A-AF9A-28213D022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7DCE2-FD77-614C-AAFC-B2A39D956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DCA50-DA11-9C40-9A73-39A963668A7D}" type="slidenum">
              <a:rPr lang="en-PR" smtClean="0"/>
              <a:t>‹#›</a:t>
            </a:fld>
            <a:endParaRPr lang="en-PR"/>
          </a:p>
        </p:txBody>
      </p:sp>
    </p:spTree>
    <p:extLst>
      <p:ext uri="{BB962C8B-B14F-4D97-AF65-F5344CB8AC3E}">
        <p14:creationId xmlns:p14="http://schemas.microsoft.com/office/powerpoint/2010/main" val="726536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0" r:id="rId1"/>
    <p:sldLayoutId id="2147483911" r:id="rId2"/>
    <p:sldLayoutId id="2147483912" r:id="rId3"/>
    <p:sldLayoutId id="2147483913" r:id="rId4"/>
    <p:sldLayoutId id="2147483914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hyperlink" Target="https://github.com/marcotcr" TargetMode="External"/><Relationship Id="rId4" Type="http://schemas.microsoft.com/office/2007/relationships/hdphoto" Target="../media/hdphoto1.wdp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microsoft.com/office/2007/relationships/hdphoto" Target="../media/hdphoto1.wdp"/><Relationship Id="rId10" Type="http://schemas.openxmlformats.org/officeDocument/2006/relationships/image" Target="../media/image35.png"/><Relationship Id="rId4" Type="http://schemas.openxmlformats.org/officeDocument/2006/relationships/image" Target="../media/image6.png"/><Relationship Id="rId9" Type="http://schemas.openxmlformats.org/officeDocument/2006/relationships/image" Target="../media/image3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marjimenez4/ESMA4016/blob/master/omarjimenez_ESMA4016Project_LIME.ipynb" TargetMode="External"/><Relationship Id="rId7" Type="http://schemas.microsoft.com/office/2007/relationships/hdphoto" Target="../media/hdphoto1.wdp"/><Relationship Id="rId2" Type="http://schemas.openxmlformats.org/officeDocument/2006/relationships/hyperlink" Target="https://archive.ics.uci.edu/ml/datasets/Bank+Market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github.com/omarjimenez4/ESMA4016/blob/master/omarjimenez_ESMA4016Project_LIME.ipynb" TargetMode="External"/><Relationship Id="rId7" Type="http://schemas.openxmlformats.org/officeDocument/2006/relationships/image" Target="../media/image22.jpg"/><Relationship Id="rId2" Type="http://schemas.openxmlformats.org/officeDocument/2006/relationships/hyperlink" Target="https://www.kaggle.com/harishvutukuri/dogs-vs-wolv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62091A-042C-9942-B7B6-18A148BD8A19}"/>
              </a:ext>
            </a:extLst>
          </p:cNvPr>
          <p:cNvSpPr txBox="1">
            <a:spLocks/>
          </p:cNvSpPr>
          <p:nvPr/>
        </p:nvSpPr>
        <p:spPr>
          <a:xfrm>
            <a:off x="4354989" y="2264019"/>
            <a:ext cx="7528737" cy="8976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MACHINE LEARNING INTERPRETABILITY WITH LIME AND SHAP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91C074-24C7-BD4A-A83C-E5F72007D645}"/>
              </a:ext>
            </a:extLst>
          </p:cNvPr>
          <p:cNvSpPr/>
          <p:nvPr/>
        </p:nvSpPr>
        <p:spPr>
          <a:xfrm>
            <a:off x="-50550" y="-19967"/>
            <a:ext cx="4188547" cy="6890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264BF0-5392-9B4E-BBC0-30A91F89F189}"/>
              </a:ext>
            </a:extLst>
          </p:cNvPr>
          <p:cNvCxnSpPr>
            <a:cxnSpLocks/>
          </p:cNvCxnSpPr>
          <p:nvPr/>
        </p:nvCxnSpPr>
        <p:spPr>
          <a:xfrm flipH="1">
            <a:off x="4741648" y="3296479"/>
            <a:ext cx="6933517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C3028340-DAAA-A14F-8B13-A85270FCB232}"/>
              </a:ext>
            </a:extLst>
          </p:cNvPr>
          <p:cNvSpPr txBox="1">
            <a:spLocks/>
          </p:cNvSpPr>
          <p:nvPr/>
        </p:nvSpPr>
        <p:spPr>
          <a:xfrm>
            <a:off x="4244398" y="3817512"/>
            <a:ext cx="7976693" cy="8976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Omar A. Jiménez-Negrón</a:t>
            </a:r>
          </a:p>
          <a:p>
            <a:r>
              <a:rPr lang="en-US" sz="25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ESMA4016 Data Mining &amp; Machine Learning </a:t>
            </a:r>
          </a:p>
          <a:p>
            <a:r>
              <a:rPr lang="en-US" sz="25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Final Project</a:t>
            </a:r>
          </a:p>
        </p:txBody>
      </p:sp>
      <p:pic>
        <p:nvPicPr>
          <p:cNvPr id="11" name="Graphic 10" descr="Head with gears">
            <a:extLst>
              <a:ext uri="{FF2B5EF4-FFF2-40B4-BE49-F238E27FC236}">
                <a16:creationId xmlns:a16="http://schemas.microsoft.com/office/drawing/2014/main" id="{949A74CD-FA9A-0A46-9915-A6116B4FF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266" y="296078"/>
            <a:ext cx="1906346" cy="1906346"/>
          </a:xfrm>
          <a:prstGeom prst="rect">
            <a:avLst/>
          </a:prstGeom>
        </p:spPr>
      </p:pic>
      <p:pic>
        <p:nvPicPr>
          <p:cNvPr id="13" name="Graphic 12" descr="Brain">
            <a:extLst>
              <a:ext uri="{FF2B5EF4-FFF2-40B4-BE49-F238E27FC236}">
                <a16:creationId xmlns:a16="http://schemas.microsoft.com/office/drawing/2014/main" id="{893BC7AD-3408-B14E-ACF5-AEFD7FD80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266" y="4551330"/>
            <a:ext cx="1906346" cy="1906346"/>
          </a:xfrm>
          <a:prstGeom prst="rect">
            <a:avLst/>
          </a:prstGeom>
        </p:spPr>
      </p:pic>
      <p:sp>
        <p:nvSpPr>
          <p:cNvPr id="104" name="Oval 103">
            <a:extLst>
              <a:ext uri="{FF2B5EF4-FFF2-40B4-BE49-F238E27FC236}">
                <a16:creationId xmlns:a16="http://schemas.microsoft.com/office/drawing/2014/main" id="{86798C89-2E1B-CA46-930C-E56CBDCE184A}"/>
              </a:ext>
            </a:extLst>
          </p:cNvPr>
          <p:cNvSpPr/>
          <p:nvPr/>
        </p:nvSpPr>
        <p:spPr bwMode="auto">
          <a:xfrm>
            <a:off x="940337" y="2986661"/>
            <a:ext cx="219977" cy="208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F2F2F2">
                <a:alpha val="9098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3744534C-DA57-1C47-B441-25827A0803BC}"/>
              </a:ext>
            </a:extLst>
          </p:cNvPr>
          <p:cNvSpPr/>
          <p:nvPr/>
        </p:nvSpPr>
        <p:spPr bwMode="auto">
          <a:xfrm>
            <a:off x="939881" y="3328932"/>
            <a:ext cx="219976" cy="208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F2F2F2">
                <a:alpha val="9098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4F3FF10-2D19-FA46-8158-5B2CEAA53084}"/>
              </a:ext>
            </a:extLst>
          </p:cNvPr>
          <p:cNvSpPr/>
          <p:nvPr/>
        </p:nvSpPr>
        <p:spPr bwMode="auto">
          <a:xfrm>
            <a:off x="939881" y="3664997"/>
            <a:ext cx="219976" cy="208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F2F2F2">
                <a:alpha val="9098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08D662E-2CEA-F440-A756-EA0794767B7A}"/>
              </a:ext>
            </a:extLst>
          </p:cNvPr>
          <p:cNvSpPr/>
          <p:nvPr/>
        </p:nvSpPr>
        <p:spPr bwMode="auto">
          <a:xfrm>
            <a:off x="1579916" y="2850963"/>
            <a:ext cx="219976" cy="208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F2F2F2">
                <a:alpha val="9098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A82306F1-A093-6A4F-828B-417EBA76C0B5}"/>
              </a:ext>
            </a:extLst>
          </p:cNvPr>
          <p:cNvSpPr/>
          <p:nvPr/>
        </p:nvSpPr>
        <p:spPr bwMode="auto">
          <a:xfrm>
            <a:off x="1582900" y="3181290"/>
            <a:ext cx="219976" cy="208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F2F2F2">
                <a:alpha val="9098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74067D25-97A5-F544-9103-8FA074AAA08D}"/>
              </a:ext>
            </a:extLst>
          </p:cNvPr>
          <p:cNvSpPr/>
          <p:nvPr/>
        </p:nvSpPr>
        <p:spPr bwMode="auto">
          <a:xfrm>
            <a:off x="1582722" y="3533373"/>
            <a:ext cx="219976" cy="208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F2F2F2">
                <a:alpha val="9098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73D81703-74AE-C44F-96AC-07199D4E428E}"/>
              </a:ext>
            </a:extLst>
          </p:cNvPr>
          <p:cNvSpPr/>
          <p:nvPr/>
        </p:nvSpPr>
        <p:spPr bwMode="auto">
          <a:xfrm>
            <a:off x="1580922" y="3873339"/>
            <a:ext cx="219976" cy="208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F2F2F2">
                <a:alpha val="9098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10EE7E25-318C-5F48-B59D-52534B6474BE}"/>
              </a:ext>
            </a:extLst>
          </p:cNvPr>
          <p:cNvSpPr/>
          <p:nvPr/>
        </p:nvSpPr>
        <p:spPr bwMode="auto">
          <a:xfrm>
            <a:off x="2224478" y="2845681"/>
            <a:ext cx="219976" cy="208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F2F2F2">
                <a:alpha val="9098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C19A68AA-6847-2B49-8A76-ED8876356AD6}"/>
              </a:ext>
            </a:extLst>
          </p:cNvPr>
          <p:cNvSpPr/>
          <p:nvPr/>
        </p:nvSpPr>
        <p:spPr bwMode="auto">
          <a:xfrm>
            <a:off x="2221262" y="3181290"/>
            <a:ext cx="219976" cy="208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F2F2F2">
                <a:alpha val="9098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9445EEC-85E1-884F-8E56-3BBD3598040B}"/>
              </a:ext>
            </a:extLst>
          </p:cNvPr>
          <p:cNvSpPr/>
          <p:nvPr/>
        </p:nvSpPr>
        <p:spPr bwMode="auto">
          <a:xfrm>
            <a:off x="2221262" y="3521557"/>
            <a:ext cx="219976" cy="208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F2F2F2">
                <a:alpha val="9098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6E74DAB7-73BD-664D-A438-0627B9906453}"/>
              </a:ext>
            </a:extLst>
          </p:cNvPr>
          <p:cNvSpPr/>
          <p:nvPr/>
        </p:nvSpPr>
        <p:spPr bwMode="auto">
          <a:xfrm>
            <a:off x="2220502" y="3861824"/>
            <a:ext cx="219976" cy="208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F2F2F2">
                <a:alpha val="9098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4D35A022-764C-7F42-9EFD-8C4F9EE782BE}"/>
              </a:ext>
            </a:extLst>
          </p:cNvPr>
          <p:cNvSpPr/>
          <p:nvPr/>
        </p:nvSpPr>
        <p:spPr bwMode="auto">
          <a:xfrm>
            <a:off x="2859624" y="3324627"/>
            <a:ext cx="219976" cy="208746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F2F2F2">
                <a:alpha val="9098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9CE8A10-44C4-714D-94F4-11243D21A23E}"/>
              </a:ext>
            </a:extLst>
          </p:cNvPr>
          <p:cNvCxnSpPr>
            <a:stCxn id="104" idx="6"/>
            <a:endCxn id="107" idx="2"/>
          </p:cNvCxnSpPr>
          <p:nvPr/>
        </p:nvCxnSpPr>
        <p:spPr>
          <a:xfrm flipV="1">
            <a:off x="1160312" y="2955336"/>
            <a:ext cx="419604" cy="135697"/>
          </a:xfrm>
          <a:prstGeom prst="straightConnector1">
            <a:avLst/>
          </a:prstGeom>
          <a:ln>
            <a:solidFill>
              <a:srgbClr val="F2F2F2">
                <a:alpha val="9098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F2C2EBD-3E47-E548-B687-06E1FFF97CEA}"/>
              </a:ext>
            </a:extLst>
          </p:cNvPr>
          <p:cNvCxnSpPr>
            <a:stCxn id="104" idx="6"/>
            <a:endCxn id="108" idx="2"/>
          </p:cNvCxnSpPr>
          <p:nvPr/>
        </p:nvCxnSpPr>
        <p:spPr>
          <a:xfrm>
            <a:off x="1160312" y="3091033"/>
            <a:ext cx="422588" cy="194630"/>
          </a:xfrm>
          <a:prstGeom prst="straightConnector1">
            <a:avLst/>
          </a:prstGeom>
          <a:ln>
            <a:solidFill>
              <a:srgbClr val="F2F2F2">
                <a:alpha val="9098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ED69BC2-A9C4-C242-A3AC-18DD353B4D3A}"/>
              </a:ext>
            </a:extLst>
          </p:cNvPr>
          <p:cNvCxnSpPr>
            <a:cxnSpLocks/>
            <a:stCxn id="105" idx="6"/>
            <a:endCxn id="107" idx="2"/>
          </p:cNvCxnSpPr>
          <p:nvPr/>
        </p:nvCxnSpPr>
        <p:spPr>
          <a:xfrm flipV="1">
            <a:off x="1159857" y="2955336"/>
            <a:ext cx="420059" cy="477969"/>
          </a:xfrm>
          <a:prstGeom prst="straightConnector1">
            <a:avLst/>
          </a:prstGeom>
          <a:ln>
            <a:solidFill>
              <a:srgbClr val="F2F2F2">
                <a:alpha val="9098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86640CB-D536-3F4E-A154-F52C2DC571C2}"/>
              </a:ext>
            </a:extLst>
          </p:cNvPr>
          <p:cNvCxnSpPr>
            <a:stCxn id="104" idx="6"/>
            <a:endCxn id="110" idx="2"/>
          </p:cNvCxnSpPr>
          <p:nvPr/>
        </p:nvCxnSpPr>
        <p:spPr>
          <a:xfrm>
            <a:off x="1160312" y="3091033"/>
            <a:ext cx="420610" cy="886679"/>
          </a:xfrm>
          <a:prstGeom prst="straightConnector1">
            <a:avLst/>
          </a:prstGeom>
          <a:ln>
            <a:solidFill>
              <a:srgbClr val="F2F2F2">
                <a:alpha val="9098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D162B291-A3A8-4847-BD6D-AF2F49FFD20E}"/>
              </a:ext>
            </a:extLst>
          </p:cNvPr>
          <p:cNvCxnSpPr>
            <a:cxnSpLocks/>
            <a:stCxn id="104" idx="6"/>
            <a:endCxn id="109" idx="2"/>
          </p:cNvCxnSpPr>
          <p:nvPr/>
        </p:nvCxnSpPr>
        <p:spPr>
          <a:xfrm>
            <a:off x="1160312" y="3091033"/>
            <a:ext cx="422410" cy="546713"/>
          </a:xfrm>
          <a:prstGeom prst="straightConnector1">
            <a:avLst/>
          </a:prstGeom>
          <a:ln>
            <a:solidFill>
              <a:srgbClr val="F2F2F2">
                <a:alpha val="9098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E999EB7-226C-3743-9DB0-CEA728A1335A}"/>
              </a:ext>
            </a:extLst>
          </p:cNvPr>
          <p:cNvCxnSpPr>
            <a:cxnSpLocks/>
            <a:stCxn id="105" idx="6"/>
            <a:endCxn id="108" idx="2"/>
          </p:cNvCxnSpPr>
          <p:nvPr/>
        </p:nvCxnSpPr>
        <p:spPr>
          <a:xfrm flipV="1">
            <a:off x="1159857" y="3285663"/>
            <a:ext cx="423043" cy="147642"/>
          </a:xfrm>
          <a:prstGeom prst="straightConnector1">
            <a:avLst/>
          </a:prstGeom>
          <a:ln>
            <a:solidFill>
              <a:srgbClr val="F2F2F2">
                <a:alpha val="9098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87D2A94-3E51-5E43-8EB2-76605F0484B7}"/>
              </a:ext>
            </a:extLst>
          </p:cNvPr>
          <p:cNvCxnSpPr>
            <a:stCxn id="105" idx="6"/>
            <a:endCxn id="110" idx="2"/>
          </p:cNvCxnSpPr>
          <p:nvPr/>
        </p:nvCxnSpPr>
        <p:spPr>
          <a:xfrm>
            <a:off x="1159857" y="3433305"/>
            <a:ext cx="421065" cy="544407"/>
          </a:xfrm>
          <a:prstGeom prst="straightConnector1">
            <a:avLst/>
          </a:prstGeom>
          <a:ln>
            <a:solidFill>
              <a:srgbClr val="F2F2F2">
                <a:alpha val="9098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DBE20CA-BE9F-8F41-81F0-7772CFC825F8}"/>
              </a:ext>
            </a:extLst>
          </p:cNvPr>
          <p:cNvCxnSpPr>
            <a:stCxn id="105" idx="6"/>
            <a:endCxn id="109" idx="2"/>
          </p:cNvCxnSpPr>
          <p:nvPr/>
        </p:nvCxnSpPr>
        <p:spPr>
          <a:xfrm>
            <a:off x="1159857" y="3433305"/>
            <a:ext cx="422865" cy="204441"/>
          </a:xfrm>
          <a:prstGeom prst="straightConnector1">
            <a:avLst/>
          </a:prstGeom>
          <a:ln>
            <a:solidFill>
              <a:srgbClr val="F2F2F2">
                <a:alpha val="9098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F8797F5-C9B2-2247-A38C-C077D2C061AD}"/>
              </a:ext>
            </a:extLst>
          </p:cNvPr>
          <p:cNvCxnSpPr>
            <a:stCxn id="106" idx="6"/>
            <a:endCxn id="107" idx="2"/>
          </p:cNvCxnSpPr>
          <p:nvPr/>
        </p:nvCxnSpPr>
        <p:spPr>
          <a:xfrm flipV="1">
            <a:off x="1159857" y="2955336"/>
            <a:ext cx="420059" cy="814034"/>
          </a:xfrm>
          <a:prstGeom prst="straightConnector1">
            <a:avLst/>
          </a:prstGeom>
          <a:ln>
            <a:solidFill>
              <a:srgbClr val="F2F2F2">
                <a:alpha val="9098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E07ACB0-F86C-B448-A59A-EEF9AFC76769}"/>
              </a:ext>
            </a:extLst>
          </p:cNvPr>
          <p:cNvCxnSpPr>
            <a:stCxn id="106" idx="6"/>
            <a:endCxn id="108" idx="2"/>
          </p:cNvCxnSpPr>
          <p:nvPr/>
        </p:nvCxnSpPr>
        <p:spPr>
          <a:xfrm flipV="1">
            <a:off x="1159857" y="3285663"/>
            <a:ext cx="423043" cy="483707"/>
          </a:xfrm>
          <a:prstGeom prst="straightConnector1">
            <a:avLst/>
          </a:prstGeom>
          <a:ln>
            <a:solidFill>
              <a:srgbClr val="F2F2F2">
                <a:alpha val="9098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2CD80011-047F-924A-A114-872033B1E74A}"/>
              </a:ext>
            </a:extLst>
          </p:cNvPr>
          <p:cNvCxnSpPr>
            <a:cxnSpLocks/>
            <a:stCxn id="106" idx="6"/>
            <a:endCxn id="109" idx="2"/>
          </p:cNvCxnSpPr>
          <p:nvPr/>
        </p:nvCxnSpPr>
        <p:spPr>
          <a:xfrm flipV="1">
            <a:off x="1159857" y="3637746"/>
            <a:ext cx="422865" cy="131624"/>
          </a:xfrm>
          <a:prstGeom prst="straightConnector1">
            <a:avLst/>
          </a:prstGeom>
          <a:ln>
            <a:solidFill>
              <a:srgbClr val="F2F2F2">
                <a:alpha val="9098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F82B91A3-2FE5-E542-817E-B24B7D747C53}"/>
              </a:ext>
            </a:extLst>
          </p:cNvPr>
          <p:cNvCxnSpPr>
            <a:stCxn id="106" idx="6"/>
            <a:endCxn id="110" idx="2"/>
          </p:cNvCxnSpPr>
          <p:nvPr/>
        </p:nvCxnSpPr>
        <p:spPr>
          <a:xfrm>
            <a:off x="1159857" y="3769370"/>
            <a:ext cx="421065" cy="208342"/>
          </a:xfrm>
          <a:prstGeom prst="straightConnector1">
            <a:avLst/>
          </a:prstGeom>
          <a:ln>
            <a:solidFill>
              <a:srgbClr val="F2F2F2">
                <a:alpha val="9098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C8925B8-ADAF-0044-BD26-89FF5610DC57}"/>
              </a:ext>
            </a:extLst>
          </p:cNvPr>
          <p:cNvCxnSpPr>
            <a:stCxn id="107" idx="6"/>
            <a:endCxn id="114" idx="2"/>
          </p:cNvCxnSpPr>
          <p:nvPr/>
        </p:nvCxnSpPr>
        <p:spPr>
          <a:xfrm>
            <a:off x="1799892" y="2955336"/>
            <a:ext cx="420610" cy="1010861"/>
          </a:xfrm>
          <a:prstGeom prst="straightConnector1">
            <a:avLst/>
          </a:prstGeom>
          <a:ln>
            <a:solidFill>
              <a:srgbClr val="F2F2F2">
                <a:alpha val="9098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AC201BC-76DF-744F-A4D5-C7C97846F98D}"/>
              </a:ext>
            </a:extLst>
          </p:cNvPr>
          <p:cNvCxnSpPr>
            <a:stCxn id="107" idx="6"/>
            <a:endCxn id="113" idx="2"/>
          </p:cNvCxnSpPr>
          <p:nvPr/>
        </p:nvCxnSpPr>
        <p:spPr>
          <a:xfrm>
            <a:off x="1799892" y="2955336"/>
            <a:ext cx="421370" cy="670594"/>
          </a:xfrm>
          <a:prstGeom prst="straightConnector1">
            <a:avLst/>
          </a:prstGeom>
          <a:ln>
            <a:solidFill>
              <a:srgbClr val="F2F2F2">
                <a:alpha val="9098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5D8CB864-C50A-084B-8D26-EC5EE85DFB49}"/>
              </a:ext>
            </a:extLst>
          </p:cNvPr>
          <p:cNvCxnSpPr>
            <a:endCxn id="112" idx="2"/>
          </p:cNvCxnSpPr>
          <p:nvPr/>
        </p:nvCxnSpPr>
        <p:spPr>
          <a:xfrm>
            <a:off x="1804386" y="2950054"/>
            <a:ext cx="416876" cy="335609"/>
          </a:xfrm>
          <a:prstGeom prst="straightConnector1">
            <a:avLst/>
          </a:prstGeom>
          <a:ln>
            <a:solidFill>
              <a:srgbClr val="F2F2F2">
                <a:alpha val="9098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33848348-AC66-FC45-B939-EFCAD8080975}"/>
              </a:ext>
            </a:extLst>
          </p:cNvPr>
          <p:cNvCxnSpPr>
            <a:stCxn id="107" idx="6"/>
            <a:endCxn id="111" idx="2"/>
          </p:cNvCxnSpPr>
          <p:nvPr/>
        </p:nvCxnSpPr>
        <p:spPr>
          <a:xfrm flipV="1">
            <a:off x="1799892" y="2950054"/>
            <a:ext cx="424586" cy="5282"/>
          </a:xfrm>
          <a:prstGeom prst="straightConnector1">
            <a:avLst/>
          </a:prstGeom>
          <a:ln>
            <a:solidFill>
              <a:srgbClr val="F2F2F2">
                <a:alpha val="9098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36DF7D53-5A00-1F42-A51E-F35E40B75CED}"/>
              </a:ext>
            </a:extLst>
          </p:cNvPr>
          <p:cNvCxnSpPr>
            <a:stCxn id="108" idx="6"/>
            <a:endCxn id="111" idx="2"/>
          </p:cNvCxnSpPr>
          <p:nvPr/>
        </p:nvCxnSpPr>
        <p:spPr>
          <a:xfrm flipV="1">
            <a:off x="1802876" y="2950054"/>
            <a:ext cx="421602" cy="335609"/>
          </a:xfrm>
          <a:prstGeom prst="straightConnector1">
            <a:avLst/>
          </a:prstGeom>
          <a:ln>
            <a:solidFill>
              <a:srgbClr val="F2F2F2">
                <a:alpha val="9098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68A8684-8F07-A140-9007-301B45C0C864}"/>
              </a:ext>
            </a:extLst>
          </p:cNvPr>
          <p:cNvCxnSpPr>
            <a:stCxn id="108" idx="6"/>
            <a:endCxn id="112" idx="2"/>
          </p:cNvCxnSpPr>
          <p:nvPr/>
        </p:nvCxnSpPr>
        <p:spPr>
          <a:xfrm>
            <a:off x="1802876" y="3285663"/>
            <a:ext cx="418386" cy="0"/>
          </a:xfrm>
          <a:prstGeom prst="straightConnector1">
            <a:avLst/>
          </a:prstGeom>
          <a:ln>
            <a:solidFill>
              <a:srgbClr val="F2F2F2">
                <a:alpha val="9098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667DE326-D257-144A-AB09-211E6B0854ED}"/>
              </a:ext>
            </a:extLst>
          </p:cNvPr>
          <p:cNvCxnSpPr>
            <a:endCxn id="113" idx="2"/>
          </p:cNvCxnSpPr>
          <p:nvPr/>
        </p:nvCxnSpPr>
        <p:spPr>
          <a:xfrm>
            <a:off x="1799892" y="3285663"/>
            <a:ext cx="421370" cy="340267"/>
          </a:xfrm>
          <a:prstGeom prst="straightConnector1">
            <a:avLst/>
          </a:prstGeom>
          <a:ln>
            <a:solidFill>
              <a:srgbClr val="F2F2F2">
                <a:alpha val="9098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9E6B410F-583C-3C46-8C71-C7B40DDAFC0F}"/>
              </a:ext>
            </a:extLst>
          </p:cNvPr>
          <p:cNvCxnSpPr>
            <a:stCxn id="108" idx="6"/>
            <a:endCxn id="114" idx="3"/>
          </p:cNvCxnSpPr>
          <p:nvPr/>
        </p:nvCxnSpPr>
        <p:spPr>
          <a:xfrm>
            <a:off x="1802876" y="3285663"/>
            <a:ext cx="449841" cy="754337"/>
          </a:xfrm>
          <a:prstGeom prst="straightConnector1">
            <a:avLst/>
          </a:prstGeom>
          <a:ln>
            <a:solidFill>
              <a:srgbClr val="F2F2F2">
                <a:alpha val="9098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B4949705-7A45-F04A-8D8C-1A9CA75961C2}"/>
              </a:ext>
            </a:extLst>
          </p:cNvPr>
          <p:cNvCxnSpPr>
            <a:stCxn id="109" idx="6"/>
            <a:endCxn id="111" idx="2"/>
          </p:cNvCxnSpPr>
          <p:nvPr/>
        </p:nvCxnSpPr>
        <p:spPr>
          <a:xfrm flipV="1">
            <a:off x="1802698" y="2950054"/>
            <a:ext cx="421780" cy="687692"/>
          </a:xfrm>
          <a:prstGeom prst="straightConnector1">
            <a:avLst/>
          </a:prstGeom>
          <a:ln>
            <a:solidFill>
              <a:srgbClr val="F2F2F2">
                <a:alpha val="9098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AA83EFE8-D8C8-4D4B-8AF6-88665384B09F}"/>
              </a:ext>
            </a:extLst>
          </p:cNvPr>
          <p:cNvCxnSpPr>
            <a:endCxn id="112" idx="2"/>
          </p:cNvCxnSpPr>
          <p:nvPr/>
        </p:nvCxnSpPr>
        <p:spPr>
          <a:xfrm flipV="1">
            <a:off x="1803054" y="3285663"/>
            <a:ext cx="418208" cy="351973"/>
          </a:xfrm>
          <a:prstGeom prst="straightConnector1">
            <a:avLst/>
          </a:prstGeom>
          <a:ln>
            <a:solidFill>
              <a:srgbClr val="F2F2F2">
                <a:alpha val="9098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42E0594-BA7D-3040-9ECB-C085932F50DC}"/>
              </a:ext>
            </a:extLst>
          </p:cNvPr>
          <p:cNvCxnSpPr>
            <a:endCxn id="113" idx="2"/>
          </p:cNvCxnSpPr>
          <p:nvPr/>
        </p:nvCxnSpPr>
        <p:spPr>
          <a:xfrm flipV="1">
            <a:off x="1803054" y="3625930"/>
            <a:ext cx="418208" cy="11816"/>
          </a:xfrm>
          <a:prstGeom prst="straightConnector1">
            <a:avLst/>
          </a:prstGeom>
          <a:ln>
            <a:solidFill>
              <a:srgbClr val="F2F2F2">
                <a:alpha val="9098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B1AE28AF-0EF4-EF4A-9B10-4FDCA7CDD8EF}"/>
              </a:ext>
            </a:extLst>
          </p:cNvPr>
          <p:cNvCxnSpPr>
            <a:endCxn id="114" idx="2"/>
          </p:cNvCxnSpPr>
          <p:nvPr/>
        </p:nvCxnSpPr>
        <p:spPr>
          <a:xfrm>
            <a:off x="1803054" y="3637636"/>
            <a:ext cx="417448" cy="328561"/>
          </a:xfrm>
          <a:prstGeom prst="straightConnector1">
            <a:avLst/>
          </a:prstGeom>
          <a:ln>
            <a:solidFill>
              <a:srgbClr val="F2F2F2">
                <a:alpha val="9098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9750D877-9370-6445-98D9-843240A4BF23}"/>
              </a:ext>
            </a:extLst>
          </p:cNvPr>
          <p:cNvCxnSpPr>
            <a:stCxn id="110" idx="6"/>
            <a:endCxn id="111" idx="2"/>
          </p:cNvCxnSpPr>
          <p:nvPr/>
        </p:nvCxnSpPr>
        <p:spPr>
          <a:xfrm flipV="1">
            <a:off x="1800898" y="2950054"/>
            <a:ext cx="423580" cy="1027658"/>
          </a:xfrm>
          <a:prstGeom prst="straightConnector1">
            <a:avLst/>
          </a:prstGeom>
          <a:ln>
            <a:solidFill>
              <a:srgbClr val="F2F2F2">
                <a:alpha val="9098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434CDD12-8CED-514E-A332-09EDB6284271}"/>
              </a:ext>
            </a:extLst>
          </p:cNvPr>
          <p:cNvCxnSpPr>
            <a:stCxn id="110" idx="6"/>
            <a:endCxn id="112" idx="2"/>
          </p:cNvCxnSpPr>
          <p:nvPr/>
        </p:nvCxnSpPr>
        <p:spPr>
          <a:xfrm flipV="1">
            <a:off x="1800898" y="3285663"/>
            <a:ext cx="420364" cy="692049"/>
          </a:xfrm>
          <a:prstGeom prst="straightConnector1">
            <a:avLst/>
          </a:prstGeom>
          <a:ln>
            <a:solidFill>
              <a:srgbClr val="F2F2F2">
                <a:alpha val="9098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EAC33127-CFB9-2249-920C-DE9C2311DBCD}"/>
              </a:ext>
            </a:extLst>
          </p:cNvPr>
          <p:cNvCxnSpPr>
            <a:stCxn id="110" idx="6"/>
            <a:endCxn id="113" idx="2"/>
          </p:cNvCxnSpPr>
          <p:nvPr/>
        </p:nvCxnSpPr>
        <p:spPr>
          <a:xfrm flipV="1">
            <a:off x="1800898" y="3625930"/>
            <a:ext cx="420364" cy="351782"/>
          </a:xfrm>
          <a:prstGeom prst="straightConnector1">
            <a:avLst/>
          </a:prstGeom>
          <a:ln>
            <a:solidFill>
              <a:srgbClr val="F2F2F2">
                <a:alpha val="9098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DAB98CF7-4299-064D-917F-885B49E03BF9}"/>
              </a:ext>
            </a:extLst>
          </p:cNvPr>
          <p:cNvCxnSpPr>
            <a:endCxn id="114" idx="2"/>
          </p:cNvCxnSpPr>
          <p:nvPr/>
        </p:nvCxnSpPr>
        <p:spPr>
          <a:xfrm flipV="1">
            <a:off x="1813118" y="3966197"/>
            <a:ext cx="407384" cy="16797"/>
          </a:xfrm>
          <a:prstGeom prst="straightConnector1">
            <a:avLst/>
          </a:prstGeom>
          <a:ln>
            <a:solidFill>
              <a:srgbClr val="F2F2F2">
                <a:alpha val="9098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DF99BE60-77C1-C643-A315-CBAC3B3BD4B7}"/>
              </a:ext>
            </a:extLst>
          </p:cNvPr>
          <p:cNvCxnSpPr>
            <a:stCxn id="111" idx="6"/>
            <a:endCxn id="115" idx="2"/>
          </p:cNvCxnSpPr>
          <p:nvPr/>
        </p:nvCxnSpPr>
        <p:spPr>
          <a:xfrm>
            <a:off x="2444454" y="2950054"/>
            <a:ext cx="415170" cy="478946"/>
          </a:xfrm>
          <a:prstGeom prst="straightConnector1">
            <a:avLst/>
          </a:prstGeom>
          <a:ln>
            <a:solidFill>
              <a:srgbClr val="F2F2F2">
                <a:alpha val="9098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B981BE4-D24E-3942-92EA-1733B0F3EF59}"/>
              </a:ext>
            </a:extLst>
          </p:cNvPr>
          <p:cNvCxnSpPr>
            <a:stCxn id="112" idx="6"/>
            <a:endCxn id="115" idx="2"/>
          </p:cNvCxnSpPr>
          <p:nvPr/>
        </p:nvCxnSpPr>
        <p:spPr>
          <a:xfrm>
            <a:off x="2441238" y="3285663"/>
            <a:ext cx="418386" cy="143337"/>
          </a:xfrm>
          <a:prstGeom prst="straightConnector1">
            <a:avLst/>
          </a:prstGeom>
          <a:ln>
            <a:solidFill>
              <a:srgbClr val="F2F2F2">
                <a:alpha val="9098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D5509230-5EBA-4441-852E-70B547D022C9}"/>
              </a:ext>
            </a:extLst>
          </p:cNvPr>
          <p:cNvCxnSpPr>
            <a:stCxn id="113" idx="6"/>
            <a:endCxn id="115" idx="2"/>
          </p:cNvCxnSpPr>
          <p:nvPr/>
        </p:nvCxnSpPr>
        <p:spPr>
          <a:xfrm flipV="1">
            <a:off x="2441238" y="3429000"/>
            <a:ext cx="418386" cy="196930"/>
          </a:xfrm>
          <a:prstGeom prst="straightConnector1">
            <a:avLst/>
          </a:prstGeom>
          <a:ln>
            <a:solidFill>
              <a:srgbClr val="F2F2F2">
                <a:alpha val="9098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F704AF07-7C54-264B-ADD4-DCD55AF38BB2}"/>
              </a:ext>
            </a:extLst>
          </p:cNvPr>
          <p:cNvCxnSpPr>
            <a:stCxn id="114" idx="6"/>
            <a:endCxn id="115" idx="2"/>
          </p:cNvCxnSpPr>
          <p:nvPr/>
        </p:nvCxnSpPr>
        <p:spPr>
          <a:xfrm flipV="1">
            <a:off x="2440478" y="3429000"/>
            <a:ext cx="419146" cy="537197"/>
          </a:xfrm>
          <a:prstGeom prst="straightConnector1">
            <a:avLst/>
          </a:prstGeom>
          <a:ln>
            <a:solidFill>
              <a:srgbClr val="F2F2F2">
                <a:alpha val="9098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5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0DFA-D6E7-F84A-889E-7F8AC364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641" y="224953"/>
            <a:ext cx="10540058" cy="897618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ADDITIONAL LIME EXAMPLES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FD88AF-806D-1E47-8645-96DE6FAB1719}"/>
              </a:ext>
            </a:extLst>
          </p:cNvPr>
          <p:cNvCxnSpPr>
            <a:cxnSpLocks/>
          </p:cNvCxnSpPr>
          <p:nvPr/>
        </p:nvCxnSpPr>
        <p:spPr>
          <a:xfrm flipH="1">
            <a:off x="1017786" y="1019313"/>
            <a:ext cx="10272243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047C8EA-A131-B54A-826A-EA1C383F676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413" y="5866416"/>
            <a:ext cx="824034" cy="824034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8DFACFA-2AE9-4340-8307-02ADD8F9A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7786" y="6316592"/>
            <a:ext cx="434496" cy="365125"/>
          </a:xfrm>
        </p:spPr>
        <p:txBody>
          <a:bodyPr/>
          <a:lstStyle/>
          <a:p>
            <a:fld id="{E67DCA50-DA11-9C40-9A73-39A963668A7D}" type="slidenum">
              <a:rPr lang="en-PR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10</a:t>
            </a:fld>
            <a:endParaRPr lang="en-PR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521BE9-5E7F-6E46-A4BD-FD7B212A2DC3}"/>
              </a:ext>
            </a:extLst>
          </p:cNvPr>
          <p:cNvSpPr/>
          <p:nvPr/>
        </p:nvSpPr>
        <p:spPr>
          <a:xfrm>
            <a:off x="-11197" y="0"/>
            <a:ext cx="5185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949718-C7DB-CD40-B746-6D91E3696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991" y="1849705"/>
            <a:ext cx="2208990" cy="21328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82C2CE-2EAE-0744-A85C-0CF27AC21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404" y="1849197"/>
            <a:ext cx="2208991" cy="21328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651FE5-786A-D04F-A759-114632E2D9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5330" y="1849197"/>
            <a:ext cx="2204614" cy="21285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F69D1C-1570-6843-8F87-1543BB796EED}"/>
              </a:ext>
            </a:extLst>
          </p:cNvPr>
          <p:cNvSpPr txBox="1"/>
          <p:nvPr/>
        </p:nvSpPr>
        <p:spPr>
          <a:xfrm>
            <a:off x="3950145" y="1268285"/>
            <a:ext cx="50301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Using Inception (pre-trained model)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6A4F61-B000-C444-9397-32CA7125797C}"/>
              </a:ext>
            </a:extLst>
          </p:cNvPr>
          <p:cNvSpPr txBox="1"/>
          <p:nvPr/>
        </p:nvSpPr>
        <p:spPr>
          <a:xfrm>
            <a:off x="789170" y="2451916"/>
            <a:ext cx="18890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Explanation for dog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1D6DA3-6571-E344-ADCA-AD66D0CAE484}"/>
              </a:ext>
            </a:extLst>
          </p:cNvPr>
          <p:cNvSpPr txBox="1"/>
          <p:nvPr/>
        </p:nvSpPr>
        <p:spPr>
          <a:xfrm>
            <a:off x="866641" y="4680353"/>
            <a:ext cx="18890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Explanation for cat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4C51B-67AB-5C40-B8A2-88A013A6CB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5404" y="4046943"/>
            <a:ext cx="2204614" cy="2128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D1BA53-3D93-B24B-A5F5-6177D97DF2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5330" y="4056802"/>
            <a:ext cx="2204614" cy="21285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DCB59E-28C3-A248-A9DE-B9D9C80CF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650" y="4128237"/>
            <a:ext cx="2208990" cy="213281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1F038F2-8382-7244-B726-615BD314B73A}"/>
              </a:ext>
            </a:extLst>
          </p:cNvPr>
          <p:cNvSpPr/>
          <p:nvPr/>
        </p:nvSpPr>
        <p:spPr>
          <a:xfrm>
            <a:off x="7137362" y="6278433"/>
            <a:ext cx="2898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0"/>
              </a:rPr>
              <a:t>https://github.com/marcotcr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0977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0DFA-D6E7-F84A-889E-7F8AC364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641" y="224953"/>
            <a:ext cx="10540058" cy="897618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SUMMARY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FD88AF-806D-1E47-8645-96DE6FAB1719}"/>
              </a:ext>
            </a:extLst>
          </p:cNvPr>
          <p:cNvCxnSpPr>
            <a:cxnSpLocks/>
          </p:cNvCxnSpPr>
          <p:nvPr/>
        </p:nvCxnSpPr>
        <p:spPr>
          <a:xfrm flipH="1">
            <a:off x="1017786" y="1019313"/>
            <a:ext cx="10272243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047C8EA-A131-B54A-826A-EA1C383F676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413" y="5866416"/>
            <a:ext cx="824034" cy="824034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8DFACFA-2AE9-4340-8307-02ADD8F9A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7786" y="6316592"/>
            <a:ext cx="375585" cy="365125"/>
          </a:xfrm>
        </p:spPr>
        <p:txBody>
          <a:bodyPr/>
          <a:lstStyle/>
          <a:p>
            <a:fld id="{E67DCA50-DA11-9C40-9A73-39A963668A7D}" type="slidenum">
              <a:rPr lang="en-PR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11</a:t>
            </a:fld>
            <a:endParaRPr lang="en-PR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521BE9-5E7F-6E46-A4BD-FD7B212A2DC3}"/>
              </a:ext>
            </a:extLst>
          </p:cNvPr>
          <p:cNvSpPr/>
          <p:nvPr/>
        </p:nvSpPr>
        <p:spPr>
          <a:xfrm>
            <a:off x="-11197" y="0"/>
            <a:ext cx="5185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DF77E8-F847-D949-A13E-767B9E787B98}"/>
              </a:ext>
            </a:extLst>
          </p:cNvPr>
          <p:cNvGrpSpPr/>
          <p:nvPr/>
        </p:nvGrpSpPr>
        <p:grpSpPr>
          <a:xfrm>
            <a:off x="2074204" y="4697598"/>
            <a:ext cx="8668594" cy="1183442"/>
            <a:chOff x="2103700" y="4589455"/>
            <a:chExt cx="8668594" cy="118344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A64BBF-6AC8-0B41-B51D-4A5647B125C1}"/>
                </a:ext>
              </a:extLst>
            </p:cNvPr>
            <p:cNvSpPr txBox="1"/>
            <p:nvPr/>
          </p:nvSpPr>
          <p:spPr>
            <a:xfrm>
              <a:off x="2103700" y="4682974"/>
              <a:ext cx="866859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300"/>
                </a:spcAft>
              </a:pPr>
              <a:r>
                <a:rPr lang="en-US" sz="2600" i="1" dirty="0"/>
                <a:t>What is the relationship between LIME and other explanation methods? When is one preferable over the other?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D3CD42A-D6DE-8D42-9005-038AD7987EAB}"/>
                </a:ext>
              </a:extLst>
            </p:cNvPr>
            <p:cNvSpPr/>
            <p:nvPr/>
          </p:nvSpPr>
          <p:spPr>
            <a:xfrm>
              <a:off x="2238881" y="4589455"/>
              <a:ext cx="8398232" cy="118344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CE8515-93A1-5A44-A4ED-72E4A04EFAD6}"/>
              </a:ext>
            </a:extLst>
          </p:cNvPr>
          <p:cNvSpPr txBox="1"/>
          <p:nvPr/>
        </p:nvSpPr>
        <p:spPr>
          <a:xfrm>
            <a:off x="1114098" y="1479695"/>
            <a:ext cx="650955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LIME provides a relatively simple approach to interpret black-box models that can be </a:t>
            </a:r>
            <a:r>
              <a:rPr lang="en-US" b="1" dirty="0"/>
              <a:t>approximated locally using linear models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One of the most important breakthroughs in interpretability methods, but </a:t>
            </a:r>
            <a:r>
              <a:rPr lang="en-US" i="1" dirty="0"/>
              <a:t>it is not the only way to look at the problem! 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It has its drawbacks: potentially unstable, inconsistent, </a:t>
            </a:r>
            <a:r>
              <a:rPr lang="en-US" i="1" dirty="0"/>
              <a:t>what does local mean</a:t>
            </a:r>
            <a:r>
              <a:rPr lang="en-US" dirty="0"/>
              <a:t>?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It is not the only explanation method, many others have been proposed (e.g. DeepLIFT, Shapley regression values, Shapley sampling QII, etc.)</a:t>
            </a:r>
            <a:endParaRPr lang="en-US" i="1" dirty="0"/>
          </a:p>
          <a:p>
            <a:pPr>
              <a:spcAft>
                <a:spcPts val="300"/>
              </a:spcAft>
            </a:pP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D1DB1D9-A069-A542-A8C3-0D33E0BC638B}"/>
              </a:ext>
            </a:extLst>
          </p:cNvPr>
          <p:cNvGrpSpPr/>
          <p:nvPr/>
        </p:nvGrpSpPr>
        <p:grpSpPr>
          <a:xfrm>
            <a:off x="7362974" y="2085096"/>
            <a:ext cx="4415624" cy="2041509"/>
            <a:chOff x="7810673" y="1911323"/>
            <a:chExt cx="4107774" cy="180274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F9E8EC5-8AF0-4442-9968-7B000988EE5B}"/>
                </a:ext>
              </a:extLst>
            </p:cNvPr>
            <p:cNvGrpSpPr/>
            <p:nvPr/>
          </p:nvGrpSpPr>
          <p:grpSpPr>
            <a:xfrm>
              <a:off x="7810673" y="1911323"/>
              <a:ext cx="4107774" cy="1802740"/>
              <a:chOff x="8068851" y="1961137"/>
              <a:chExt cx="3849596" cy="166003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6D34519-2133-B64F-B2EB-5DBCC267B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8851" y="1961137"/>
                <a:ext cx="3849596" cy="1660036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F6A110-0B4E-8046-A080-343F9EAAD9AF}"/>
                  </a:ext>
                </a:extLst>
              </p:cNvPr>
              <p:cNvSpPr/>
              <p:nvPr/>
            </p:nvSpPr>
            <p:spPr>
              <a:xfrm>
                <a:off x="9434944" y="2163590"/>
                <a:ext cx="1039091" cy="849774"/>
              </a:xfrm>
              <a:prstGeom prst="rect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??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1F0B4E1-2A42-1940-ABF8-FB63311764F3}"/>
                </a:ext>
              </a:extLst>
            </p:cNvPr>
            <p:cNvCxnSpPr/>
            <p:nvPr/>
          </p:nvCxnSpPr>
          <p:spPr>
            <a:xfrm>
              <a:off x="9011478" y="2131180"/>
              <a:ext cx="256907" cy="274090"/>
            </a:xfrm>
            <a:prstGeom prst="straightConnector1">
              <a:avLst/>
            </a:prstGeom>
            <a:ln>
              <a:solidFill>
                <a:srgbClr val="023D7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8093F4E-AA28-894F-A853-99D03C6650EC}"/>
                </a:ext>
              </a:extLst>
            </p:cNvPr>
            <p:cNvCxnSpPr/>
            <p:nvPr/>
          </p:nvCxnSpPr>
          <p:spPr>
            <a:xfrm>
              <a:off x="9011478" y="2749826"/>
              <a:ext cx="256907" cy="0"/>
            </a:xfrm>
            <a:prstGeom prst="straightConnector1">
              <a:avLst/>
            </a:prstGeom>
            <a:ln>
              <a:solidFill>
                <a:srgbClr val="023D7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7942750-5346-A74D-A027-982CF2B30D1B}"/>
                </a:ext>
              </a:extLst>
            </p:cNvPr>
            <p:cNvCxnSpPr/>
            <p:nvPr/>
          </p:nvCxnSpPr>
          <p:spPr>
            <a:xfrm flipV="1">
              <a:off x="9011478" y="2935357"/>
              <a:ext cx="256907" cy="430695"/>
            </a:xfrm>
            <a:prstGeom prst="straightConnector1">
              <a:avLst/>
            </a:prstGeom>
            <a:ln>
              <a:solidFill>
                <a:srgbClr val="023D7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56143C2-D75A-F247-8B8C-369A797C8A21}"/>
                </a:ext>
              </a:extLst>
            </p:cNvPr>
            <p:cNvCxnSpPr/>
            <p:nvPr/>
          </p:nvCxnSpPr>
          <p:spPr>
            <a:xfrm flipV="1">
              <a:off x="9847118" y="3054004"/>
              <a:ext cx="0" cy="156787"/>
            </a:xfrm>
            <a:prstGeom prst="straightConnector1">
              <a:avLst/>
            </a:prstGeom>
            <a:ln>
              <a:solidFill>
                <a:srgbClr val="023D7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E37C8BB-BAE3-7941-B0EF-00EC9D95E5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77166" y="2935359"/>
              <a:ext cx="294463" cy="430693"/>
            </a:xfrm>
            <a:prstGeom prst="straightConnector1">
              <a:avLst/>
            </a:prstGeom>
            <a:ln>
              <a:solidFill>
                <a:srgbClr val="023D7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5938274-2714-B241-8594-3F750B352B18}"/>
                </a:ext>
              </a:extLst>
            </p:cNvPr>
            <p:cNvCxnSpPr/>
            <p:nvPr/>
          </p:nvCxnSpPr>
          <p:spPr>
            <a:xfrm flipH="1">
              <a:off x="10377164" y="2749826"/>
              <a:ext cx="294465" cy="0"/>
            </a:xfrm>
            <a:prstGeom prst="straightConnector1">
              <a:avLst/>
            </a:prstGeom>
            <a:ln>
              <a:solidFill>
                <a:srgbClr val="023D7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AA01DD5-5256-C943-9AB2-457B8E4FFC3C}"/>
                </a:ext>
              </a:extLst>
            </p:cNvPr>
            <p:cNvCxnSpPr/>
            <p:nvPr/>
          </p:nvCxnSpPr>
          <p:spPr>
            <a:xfrm flipH="1">
              <a:off x="10377164" y="2131180"/>
              <a:ext cx="294465" cy="274090"/>
            </a:xfrm>
            <a:prstGeom prst="straightConnector1">
              <a:avLst/>
            </a:prstGeom>
            <a:ln>
              <a:solidFill>
                <a:srgbClr val="023D7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674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0DFA-D6E7-F84A-889E-7F8AC364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641" y="224953"/>
            <a:ext cx="10540058" cy="897618"/>
          </a:xfrm>
        </p:spPr>
        <p:txBody>
          <a:bodyPr>
            <a:noAutofit/>
          </a:bodyPr>
          <a:lstStyle/>
          <a:p>
            <a:r>
              <a:rPr lang="en-US" sz="3500" b="1" dirty="0" err="1">
                <a:solidFill>
                  <a:srgbClr val="00B0F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</a:t>
            </a:r>
            <a:r>
              <a:rPr lang="en-US" sz="3500" b="1" dirty="0" err="1">
                <a:solidFill>
                  <a:srgbClr val="FF147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</a:t>
            </a:r>
            <a:r>
              <a:rPr lang="en-US" sz="2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apley</a:t>
            </a:r>
            <a:r>
              <a:rPr lang="en-US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3500" b="1" dirty="0">
                <a:solidFill>
                  <a:srgbClr val="00B0F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</a:t>
            </a:r>
            <a:r>
              <a:rPr lang="en-US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dditive </a:t>
            </a:r>
            <a:r>
              <a:rPr lang="en-US" sz="2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ex</a:t>
            </a:r>
            <a:r>
              <a:rPr lang="en-US" sz="3500" b="1" dirty="0" err="1">
                <a:solidFill>
                  <a:srgbClr val="FF147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</a:t>
            </a:r>
            <a:r>
              <a:rPr lang="en-US" sz="28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lanation</a:t>
            </a:r>
            <a:r>
              <a:rPr lang="en-US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(</a:t>
            </a:r>
            <a:r>
              <a:rPr lang="en-US" sz="3500" b="1" dirty="0">
                <a:solidFill>
                  <a:srgbClr val="00B0F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</a:t>
            </a:r>
            <a:r>
              <a:rPr lang="en-US" sz="3500" b="1" dirty="0">
                <a:solidFill>
                  <a:srgbClr val="FF147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</a:t>
            </a:r>
            <a:r>
              <a:rPr lang="en-US" sz="3500" b="1" dirty="0">
                <a:solidFill>
                  <a:srgbClr val="00B0F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</a:t>
            </a:r>
            <a:r>
              <a:rPr lang="en-US" sz="3500" b="1" dirty="0">
                <a:solidFill>
                  <a:srgbClr val="FF147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</a:t>
            </a:r>
            <a:r>
              <a:rPr lang="en-US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  <a:endParaRPr lang="en-US" sz="2800" b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FD88AF-806D-1E47-8645-96DE6FAB1719}"/>
              </a:ext>
            </a:extLst>
          </p:cNvPr>
          <p:cNvCxnSpPr>
            <a:cxnSpLocks/>
          </p:cNvCxnSpPr>
          <p:nvPr/>
        </p:nvCxnSpPr>
        <p:spPr>
          <a:xfrm flipH="1">
            <a:off x="1017786" y="1019313"/>
            <a:ext cx="10272243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047C8EA-A131-B54A-826A-EA1C383F676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413" y="5866416"/>
            <a:ext cx="824034" cy="824034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E18B801-AAED-2E4E-BF6C-7360112A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7786" y="6316592"/>
            <a:ext cx="364700" cy="365125"/>
          </a:xfrm>
        </p:spPr>
        <p:txBody>
          <a:bodyPr/>
          <a:lstStyle/>
          <a:p>
            <a:fld id="{E67DCA50-DA11-9C40-9A73-39A963668A7D}" type="slidenum">
              <a:rPr lang="en-PR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12</a:t>
            </a:fld>
            <a:endParaRPr lang="en-PR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A3F0F-474C-3243-9042-5474FB819FA5}"/>
              </a:ext>
            </a:extLst>
          </p:cNvPr>
          <p:cNvSpPr txBox="1"/>
          <p:nvPr/>
        </p:nvSpPr>
        <p:spPr>
          <a:xfrm>
            <a:off x="1187215" y="1538800"/>
            <a:ext cx="9227332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Lundberg &amp; Lee </a:t>
            </a:r>
            <a:r>
              <a:rPr lang="en-US" i="1" dirty="0"/>
              <a:t>NIPS</a:t>
            </a:r>
            <a:r>
              <a:rPr lang="en-US" dirty="0"/>
              <a:t> (2017)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Most explanation methods generate explanation models of the following form: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D04FB1-CF13-9C4C-A2F8-468E511A47B1}"/>
              </a:ext>
            </a:extLst>
          </p:cNvPr>
          <p:cNvSpPr/>
          <p:nvPr/>
        </p:nvSpPr>
        <p:spPr>
          <a:xfrm>
            <a:off x="-11197" y="0"/>
            <a:ext cx="5185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A picture containing clock, shirt&#10;&#10;Description automatically generated">
            <a:extLst>
              <a:ext uri="{FF2B5EF4-FFF2-40B4-BE49-F238E27FC236}">
                <a16:creationId xmlns:a16="http://schemas.microsoft.com/office/drawing/2014/main" id="{4FC4D454-0368-CA47-A2B2-D5D05FF57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764" y="3336225"/>
            <a:ext cx="3561613" cy="15175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C3CD5D-9CCE-804C-831D-2B1EF7247E28}"/>
              </a:ext>
            </a:extLst>
          </p:cNvPr>
          <p:cNvSpPr/>
          <p:nvPr/>
        </p:nvSpPr>
        <p:spPr>
          <a:xfrm>
            <a:off x="3701143" y="2694473"/>
            <a:ext cx="5442857" cy="2141446"/>
          </a:xfrm>
          <a:prstGeom prst="rect">
            <a:avLst/>
          </a:prstGeom>
          <a:noFill/>
          <a:ln w="28575">
            <a:solidFill>
              <a:srgbClr val="023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A03862-FF1E-C848-BE4C-DC4A1690C162}"/>
              </a:ext>
            </a:extLst>
          </p:cNvPr>
          <p:cNvSpPr txBox="1"/>
          <p:nvPr/>
        </p:nvSpPr>
        <p:spPr>
          <a:xfrm>
            <a:off x="2244335" y="5220884"/>
            <a:ext cx="7703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dirty="0"/>
              <a:t>i.e. they are </a:t>
            </a:r>
            <a:r>
              <a:rPr lang="en-US" b="1" dirty="0"/>
              <a:t>linear functions of binary variables! </a:t>
            </a:r>
            <a:r>
              <a:rPr lang="en-US" dirty="0"/>
              <a:t>Lundberg et. al termed these </a:t>
            </a:r>
            <a:r>
              <a:rPr lang="en-US" b="1" dirty="0"/>
              <a:t>Additive feature attribution methods</a:t>
            </a:r>
            <a:r>
              <a:rPr lang="en-US" dirty="0"/>
              <a:t>.</a:t>
            </a:r>
            <a:r>
              <a:rPr lang="en-US" b="1" dirty="0"/>
              <a:t>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694F48C-219B-CB4F-8D80-DECE1996CD00}"/>
              </a:ext>
            </a:extLst>
          </p:cNvPr>
          <p:cNvCxnSpPr>
            <a:cxnSpLocks/>
          </p:cNvCxnSpPr>
          <p:nvPr/>
        </p:nvCxnSpPr>
        <p:spPr>
          <a:xfrm flipH="1">
            <a:off x="7598858" y="3394783"/>
            <a:ext cx="168163" cy="370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D702891-BFDC-3D4F-91F4-89240844EBA8}"/>
              </a:ext>
            </a:extLst>
          </p:cNvPr>
          <p:cNvSpPr txBox="1"/>
          <p:nvPr/>
        </p:nvSpPr>
        <p:spPr>
          <a:xfrm>
            <a:off x="6981258" y="3001067"/>
            <a:ext cx="213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dirty="0"/>
              <a:t>feature contribution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510583-E8D5-B349-BF6E-D61FE22EA516}"/>
              </a:ext>
            </a:extLst>
          </p:cNvPr>
          <p:cNvCxnSpPr>
            <a:cxnSpLocks/>
          </p:cNvCxnSpPr>
          <p:nvPr/>
        </p:nvCxnSpPr>
        <p:spPr>
          <a:xfrm>
            <a:off x="4789550" y="3431289"/>
            <a:ext cx="124086" cy="365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B192274-BEA6-584F-B2AD-1791A3F8BE44}"/>
              </a:ext>
            </a:extLst>
          </p:cNvPr>
          <p:cNvSpPr txBox="1"/>
          <p:nvPr/>
        </p:nvSpPr>
        <p:spPr>
          <a:xfrm>
            <a:off x="3775974" y="2845481"/>
            <a:ext cx="1349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dirty="0"/>
              <a:t>explanation model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FF9E56C-7D31-374E-B76C-12BC852DC1B9}"/>
              </a:ext>
            </a:extLst>
          </p:cNvPr>
          <p:cNvCxnSpPr>
            <a:cxnSpLocks/>
          </p:cNvCxnSpPr>
          <p:nvPr/>
        </p:nvCxnSpPr>
        <p:spPr>
          <a:xfrm>
            <a:off x="6153907" y="3466187"/>
            <a:ext cx="1" cy="330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6005A4C-6FBA-0342-BBAD-3FE312BE2B90}"/>
              </a:ext>
            </a:extLst>
          </p:cNvPr>
          <p:cNvSpPr txBox="1"/>
          <p:nvPr/>
        </p:nvSpPr>
        <p:spPr>
          <a:xfrm>
            <a:off x="5071436" y="2782669"/>
            <a:ext cx="213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dirty="0"/>
              <a:t>output features toggled off</a:t>
            </a:r>
          </a:p>
        </p:txBody>
      </p:sp>
    </p:spTree>
    <p:extLst>
      <p:ext uri="{BB962C8B-B14F-4D97-AF65-F5344CB8AC3E}">
        <p14:creationId xmlns:p14="http://schemas.microsoft.com/office/powerpoint/2010/main" val="408838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A close up of a logo&#10;&#10;Description automatically generated">
            <a:extLst>
              <a:ext uri="{FF2B5EF4-FFF2-40B4-BE49-F238E27FC236}">
                <a16:creationId xmlns:a16="http://schemas.microsoft.com/office/drawing/2014/main" id="{DE6D6334-1FDC-9541-9849-F075B585C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619" y="3237401"/>
            <a:ext cx="7223004" cy="12583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6D0DFA-D6E7-F84A-889E-7F8AC364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641" y="224953"/>
            <a:ext cx="10540058" cy="897618"/>
          </a:xfrm>
        </p:spPr>
        <p:txBody>
          <a:bodyPr>
            <a:noAutofit/>
          </a:bodyPr>
          <a:lstStyle/>
          <a:p>
            <a:r>
              <a:rPr lang="en-US" sz="3500" b="1" dirty="0">
                <a:solidFill>
                  <a:srgbClr val="00B0F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</a:t>
            </a:r>
            <a:r>
              <a:rPr lang="en-US" sz="3500" b="1" dirty="0">
                <a:solidFill>
                  <a:srgbClr val="FF147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</a:t>
            </a:r>
            <a:r>
              <a:rPr lang="en-US" sz="3500" b="1" dirty="0">
                <a:solidFill>
                  <a:srgbClr val="00B0F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</a:t>
            </a:r>
            <a:r>
              <a:rPr lang="en-US" sz="3500" b="1" dirty="0">
                <a:solidFill>
                  <a:srgbClr val="FF147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</a:t>
            </a:r>
            <a:r>
              <a:rPr lang="en-US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ley values in Game Theory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FD88AF-806D-1E47-8645-96DE6FAB1719}"/>
              </a:ext>
            </a:extLst>
          </p:cNvPr>
          <p:cNvCxnSpPr>
            <a:cxnSpLocks/>
          </p:cNvCxnSpPr>
          <p:nvPr/>
        </p:nvCxnSpPr>
        <p:spPr>
          <a:xfrm flipH="1">
            <a:off x="1017786" y="1019313"/>
            <a:ext cx="10272243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047C8EA-A131-B54A-826A-EA1C383F6766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413" y="5866416"/>
            <a:ext cx="824034" cy="824034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E18B801-AAED-2E4E-BF6C-7360112A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157" y="6278433"/>
            <a:ext cx="364700" cy="365125"/>
          </a:xfrm>
        </p:spPr>
        <p:txBody>
          <a:bodyPr/>
          <a:lstStyle/>
          <a:p>
            <a:fld id="{E67DCA50-DA11-9C40-9A73-39A963668A7D}" type="slidenum">
              <a:rPr lang="en-PR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13</a:t>
            </a:fld>
            <a:endParaRPr lang="en-PR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A3F0F-474C-3243-9042-5474FB819FA5}"/>
              </a:ext>
            </a:extLst>
          </p:cNvPr>
          <p:cNvSpPr txBox="1"/>
          <p:nvPr/>
        </p:nvSpPr>
        <p:spPr>
          <a:xfrm>
            <a:off x="1129350" y="1443267"/>
            <a:ext cx="5463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i="1" dirty="0"/>
              <a:t>How do we divide money between players in a fair way?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D04FB1-CF13-9C4C-A2F8-468E511A47B1}"/>
              </a:ext>
            </a:extLst>
          </p:cNvPr>
          <p:cNvSpPr/>
          <p:nvPr/>
        </p:nvSpPr>
        <p:spPr>
          <a:xfrm>
            <a:off x="-11197" y="0"/>
            <a:ext cx="5185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CBE30C-9AED-A342-8659-F11F928B77F1}"/>
              </a:ext>
            </a:extLst>
          </p:cNvPr>
          <p:cNvGrpSpPr/>
          <p:nvPr/>
        </p:nvGrpSpPr>
        <p:grpSpPr>
          <a:xfrm>
            <a:off x="8921938" y="2998102"/>
            <a:ext cx="2314108" cy="2704340"/>
            <a:chOff x="8505732" y="1627933"/>
            <a:chExt cx="2900967" cy="403342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63E8375-E7CA-2544-9CB3-26E6AA90CD22}"/>
                </a:ext>
              </a:extLst>
            </p:cNvPr>
            <p:cNvGrpSpPr/>
            <p:nvPr/>
          </p:nvGrpSpPr>
          <p:grpSpPr>
            <a:xfrm>
              <a:off x="8505732" y="1627933"/>
              <a:ext cx="2900967" cy="4033420"/>
              <a:chOff x="7056783" y="1546412"/>
              <a:chExt cx="3083913" cy="4545105"/>
            </a:xfrm>
          </p:grpSpPr>
          <p:pic>
            <p:nvPicPr>
              <p:cNvPr id="17" name="Picture 16" descr="A close up of a map&#10;&#10;Description automatically generated">
                <a:extLst>
                  <a:ext uri="{FF2B5EF4-FFF2-40B4-BE49-F238E27FC236}">
                    <a16:creationId xmlns:a16="http://schemas.microsoft.com/office/drawing/2014/main" id="{696EC755-4EB8-364F-AE01-FDFA371BE8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680" t="5819" r="4330" b="4443"/>
              <a:stretch/>
            </p:blipFill>
            <p:spPr>
              <a:xfrm>
                <a:off x="7056783" y="1546412"/>
                <a:ext cx="3083913" cy="4545105"/>
              </a:xfrm>
              <a:prstGeom prst="rect">
                <a:avLst/>
              </a:prstGeom>
            </p:spPr>
          </p:pic>
          <p:pic>
            <p:nvPicPr>
              <p:cNvPr id="19" name="Picture 18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EE30BE87-9A63-3948-95AB-9E619CC2B4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56783" y="1916931"/>
                <a:ext cx="991716" cy="890520"/>
              </a:xfrm>
              <a:prstGeom prst="rect">
                <a:avLst/>
              </a:prstGeom>
            </p:spPr>
          </p:pic>
        </p:grpSp>
        <p:pic>
          <p:nvPicPr>
            <p:cNvPr id="25" name="Picture 24" descr="A picture containing water, standing, white, hill&#10;&#10;Description automatically generated">
              <a:extLst>
                <a:ext uri="{FF2B5EF4-FFF2-40B4-BE49-F238E27FC236}">
                  <a16:creationId xmlns:a16="http://schemas.microsoft.com/office/drawing/2014/main" id="{96152DB0-865C-CD4A-85F1-4123414B6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22275" y="5402395"/>
              <a:ext cx="344275" cy="240993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7B19733D-58FB-3740-8707-9A13FC79B3E3}"/>
              </a:ext>
            </a:extLst>
          </p:cNvPr>
          <p:cNvSpPr/>
          <p:nvPr/>
        </p:nvSpPr>
        <p:spPr>
          <a:xfrm>
            <a:off x="8921938" y="2992182"/>
            <a:ext cx="2314108" cy="2692295"/>
          </a:xfrm>
          <a:prstGeom prst="rect">
            <a:avLst/>
          </a:prstGeom>
          <a:noFill/>
          <a:ln w="28575">
            <a:solidFill>
              <a:srgbClr val="023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891CBA-6FB3-2E48-B797-684CD63D5B1E}"/>
              </a:ext>
            </a:extLst>
          </p:cNvPr>
          <p:cNvSpPr txBox="1"/>
          <p:nvPr/>
        </p:nvSpPr>
        <p:spPr>
          <a:xfrm>
            <a:off x="1129349" y="1956739"/>
            <a:ext cx="7170589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b="1" dirty="0"/>
              <a:t>Fairness properties: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Additivity (sum of money players get together should be game result)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Consistency (if one player contributes more, he cannot get less money)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73FABD2-8A12-E848-8913-D22CC1A237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8362" y="1205032"/>
            <a:ext cx="2084288" cy="1555200"/>
          </a:xfrm>
          <a:prstGeom prst="ellipse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4DC4D5C-7FDB-7942-AD51-BC45D77C0C04}"/>
                  </a:ext>
                </a:extLst>
              </p:cNvPr>
              <p:cNvSpPr txBox="1"/>
              <p:nvPr/>
            </p:nvSpPr>
            <p:spPr>
              <a:xfrm>
                <a:off x="887523" y="4713074"/>
                <a:ext cx="123646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300"/>
                  </a:spcAft>
                </a:pPr>
                <a:r>
                  <a:rPr lang="en-US" dirty="0"/>
                  <a:t>Shapley value for player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4DC4D5C-7FDB-7942-AD51-BC45D77C0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523" y="4713074"/>
                <a:ext cx="1236460" cy="923330"/>
              </a:xfrm>
              <a:prstGeom prst="rect">
                <a:avLst/>
              </a:prstGeom>
              <a:blipFill>
                <a:blip r:embed="rId10"/>
                <a:stretch>
                  <a:fillRect t="-1351" b="-8108"/>
                </a:stretch>
              </a:blipFill>
            </p:spPr>
            <p:txBody>
              <a:bodyPr/>
              <a:lstStyle/>
              <a:p>
                <a:r>
                  <a:rPr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3A34DE4D-9B6D-1E45-8E5B-24F138658A77}"/>
              </a:ext>
            </a:extLst>
          </p:cNvPr>
          <p:cNvSpPr txBox="1"/>
          <p:nvPr/>
        </p:nvSpPr>
        <p:spPr>
          <a:xfrm>
            <a:off x="2852865" y="4933505"/>
            <a:ext cx="1859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dirty="0"/>
              <a:t>Average over all players’ subsets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85B1EA7-94F5-B949-B2FC-19FDEA239457}"/>
              </a:ext>
            </a:extLst>
          </p:cNvPr>
          <p:cNvSpPr txBox="1"/>
          <p:nvPr/>
        </p:nvSpPr>
        <p:spPr>
          <a:xfrm>
            <a:off x="5599851" y="3269465"/>
            <a:ext cx="231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dirty="0">
                <a:solidFill>
                  <a:srgbClr val="00B0F0"/>
                </a:solidFill>
              </a:rPr>
              <a:t>Marginal contribution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7502CC5-5F98-404D-91B0-42D3D57683BA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6111392" y="4112414"/>
            <a:ext cx="61225" cy="525190"/>
          </a:xfrm>
          <a:prstGeom prst="straightConnector1">
            <a:avLst/>
          </a:prstGeom>
          <a:ln w="952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2B27FBF-3517-0E49-B0AC-5031E56EC38D}"/>
              </a:ext>
            </a:extLst>
          </p:cNvPr>
          <p:cNvCxnSpPr>
            <a:cxnSpLocks/>
          </p:cNvCxnSpPr>
          <p:nvPr/>
        </p:nvCxnSpPr>
        <p:spPr>
          <a:xfrm flipH="1" flipV="1">
            <a:off x="7650381" y="4094199"/>
            <a:ext cx="115089" cy="48063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A870DA7C-95A0-0449-BC93-680EA3673440}"/>
              </a:ext>
            </a:extLst>
          </p:cNvPr>
          <p:cNvSpPr/>
          <p:nvPr/>
        </p:nvSpPr>
        <p:spPr>
          <a:xfrm>
            <a:off x="5589715" y="4637604"/>
            <a:ext cx="1043354" cy="1012662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9FBAB69-6333-5944-A788-1F2334E0C31D}"/>
              </a:ext>
            </a:extLst>
          </p:cNvPr>
          <p:cNvSpPr/>
          <p:nvPr/>
        </p:nvSpPr>
        <p:spPr>
          <a:xfrm>
            <a:off x="7305766" y="4579272"/>
            <a:ext cx="1043354" cy="1012662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2E2B4BB-C1ED-2441-815E-9C7A63680E34}"/>
              </a:ext>
            </a:extLst>
          </p:cNvPr>
          <p:cNvSpPr/>
          <p:nvPr/>
        </p:nvSpPr>
        <p:spPr>
          <a:xfrm>
            <a:off x="5713047" y="4972728"/>
            <a:ext cx="145321" cy="14355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A666045-CBDD-D748-8226-CD6DBBCC878A}"/>
              </a:ext>
            </a:extLst>
          </p:cNvPr>
          <p:cNvSpPr/>
          <p:nvPr/>
        </p:nvSpPr>
        <p:spPr>
          <a:xfrm>
            <a:off x="5909039" y="4829176"/>
            <a:ext cx="145321" cy="14355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784023D-0528-A644-AC1D-DB5959EA5119}"/>
              </a:ext>
            </a:extLst>
          </p:cNvPr>
          <p:cNvSpPr/>
          <p:nvPr/>
        </p:nvSpPr>
        <p:spPr>
          <a:xfrm>
            <a:off x="5785981" y="5287106"/>
            <a:ext cx="145321" cy="14355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AA7AF6C-4685-804A-9131-F1421B84F679}"/>
              </a:ext>
            </a:extLst>
          </p:cNvPr>
          <p:cNvSpPr/>
          <p:nvPr/>
        </p:nvSpPr>
        <p:spPr>
          <a:xfrm>
            <a:off x="5931302" y="5020748"/>
            <a:ext cx="145321" cy="14355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F7702A-D86D-0C46-8FB5-414C1D8116E0}"/>
              </a:ext>
            </a:extLst>
          </p:cNvPr>
          <p:cNvSpPr/>
          <p:nvPr/>
        </p:nvSpPr>
        <p:spPr>
          <a:xfrm>
            <a:off x="6003689" y="5332642"/>
            <a:ext cx="145321" cy="14355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AAC3ABA-C0DB-B14C-B5B2-49813A4AE956}"/>
              </a:ext>
            </a:extLst>
          </p:cNvPr>
          <p:cNvSpPr/>
          <p:nvPr/>
        </p:nvSpPr>
        <p:spPr>
          <a:xfrm>
            <a:off x="6135145" y="4965552"/>
            <a:ext cx="145321" cy="14355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4AA038E-C159-EB42-9CCD-6D2AC00111DE}"/>
              </a:ext>
            </a:extLst>
          </p:cNvPr>
          <p:cNvSpPr/>
          <p:nvPr/>
        </p:nvSpPr>
        <p:spPr>
          <a:xfrm>
            <a:off x="6172617" y="4746514"/>
            <a:ext cx="145321" cy="143552"/>
          </a:xfrm>
          <a:prstGeom prst="ellipse">
            <a:avLst/>
          </a:prstGeom>
          <a:solidFill>
            <a:srgbClr val="FF1471"/>
          </a:solidFill>
          <a:ln>
            <a:solidFill>
              <a:srgbClr val="FF14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FF147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A65157A-AC95-634B-8777-9F722C294B4F}"/>
              </a:ext>
            </a:extLst>
          </p:cNvPr>
          <p:cNvSpPr/>
          <p:nvPr/>
        </p:nvSpPr>
        <p:spPr>
          <a:xfrm>
            <a:off x="6277688" y="5283343"/>
            <a:ext cx="145321" cy="14355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AA4A843-6BE2-FE45-BD80-66097E9728EC}"/>
              </a:ext>
            </a:extLst>
          </p:cNvPr>
          <p:cNvSpPr/>
          <p:nvPr/>
        </p:nvSpPr>
        <p:spPr>
          <a:xfrm>
            <a:off x="7441904" y="4926294"/>
            <a:ext cx="145321" cy="14355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D3E9A99-B61F-E04C-A7BB-D684EE1767DE}"/>
              </a:ext>
            </a:extLst>
          </p:cNvPr>
          <p:cNvSpPr/>
          <p:nvPr/>
        </p:nvSpPr>
        <p:spPr>
          <a:xfrm>
            <a:off x="7637896" y="4782742"/>
            <a:ext cx="145321" cy="14355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4046362-FE93-F149-9155-FAFB9F57037C}"/>
              </a:ext>
            </a:extLst>
          </p:cNvPr>
          <p:cNvSpPr/>
          <p:nvPr/>
        </p:nvSpPr>
        <p:spPr>
          <a:xfrm>
            <a:off x="7514838" y="5240672"/>
            <a:ext cx="145321" cy="14355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5F7A517-7D65-9542-9CEB-98F05BA56B7B}"/>
              </a:ext>
            </a:extLst>
          </p:cNvPr>
          <p:cNvSpPr/>
          <p:nvPr/>
        </p:nvSpPr>
        <p:spPr>
          <a:xfrm>
            <a:off x="7650702" y="5000383"/>
            <a:ext cx="145321" cy="14355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67237EB-E6B9-7341-9596-D948391A59B0}"/>
              </a:ext>
            </a:extLst>
          </p:cNvPr>
          <p:cNvSpPr/>
          <p:nvPr/>
        </p:nvSpPr>
        <p:spPr>
          <a:xfrm>
            <a:off x="7732546" y="5286208"/>
            <a:ext cx="145321" cy="14355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5FFD0AF-6CDE-8847-80F0-A1A0B011E167}"/>
              </a:ext>
            </a:extLst>
          </p:cNvPr>
          <p:cNvSpPr/>
          <p:nvPr/>
        </p:nvSpPr>
        <p:spPr>
          <a:xfrm>
            <a:off x="7846694" y="4925015"/>
            <a:ext cx="145321" cy="14355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5B26923-F9C9-B344-815B-068440EADC7F}"/>
              </a:ext>
            </a:extLst>
          </p:cNvPr>
          <p:cNvSpPr/>
          <p:nvPr/>
        </p:nvSpPr>
        <p:spPr>
          <a:xfrm>
            <a:off x="7901474" y="4713074"/>
            <a:ext cx="145321" cy="143552"/>
          </a:xfrm>
          <a:prstGeom prst="ellipse">
            <a:avLst/>
          </a:prstGeom>
          <a:solidFill>
            <a:srgbClr val="FF1471"/>
          </a:solidFill>
          <a:ln>
            <a:solidFill>
              <a:srgbClr val="FF14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FF147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B4611E0-E64D-5C48-BA99-2C150EDFBB47}"/>
              </a:ext>
            </a:extLst>
          </p:cNvPr>
          <p:cNvSpPr/>
          <p:nvPr/>
        </p:nvSpPr>
        <p:spPr>
          <a:xfrm>
            <a:off x="8006545" y="5236909"/>
            <a:ext cx="145321" cy="14355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54955601-C49B-9D40-A18F-67EE0D9C0380}"/>
              </a:ext>
            </a:extLst>
          </p:cNvPr>
          <p:cNvSpPr/>
          <p:nvPr/>
        </p:nvSpPr>
        <p:spPr>
          <a:xfrm>
            <a:off x="5644377" y="4692346"/>
            <a:ext cx="768974" cy="588959"/>
          </a:xfrm>
          <a:custGeom>
            <a:avLst/>
            <a:gdLst>
              <a:gd name="connsiteX0" fmla="*/ 129991 w 768974"/>
              <a:gd name="connsiteY0" fmla="*/ 210544 h 588959"/>
              <a:gd name="connsiteX1" fmla="*/ 202820 w 768974"/>
              <a:gd name="connsiteY1" fmla="*/ 137715 h 588959"/>
              <a:gd name="connsiteX2" fmla="*/ 380844 w 768974"/>
              <a:gd name="connsiteY2" fmla="*/ 85117 h 588959"/>
              <a:gd name="connsiteX3" fmla="*/ 530547 w 768974"/>
              <a:gd name="connsiteY3" fmla="*/ 36565 h 588959"/>
              <a:gd name="connsiteX4" fmla="*/ 651927 w 768974"/>
              <a:gd name="connsiteY4" fmla="*/ 8243 h 588959"/>
              <a:gd name="connsiteX5" fmla="*/ 765216 w 768974"/>
              <a:gd name="connsiteY5" fmla="*/ 190314 h 588959"/>
              <a:gd name="connsiteX6" fmla="*/ 732848 w 768974"/>
              <a:gd name="connsiteY6" fmla="*/ 348108 h 588959"/>
              <a:gd name="connsiteX7" fmla="*/ 643835 w 768974"/>
              <a:gd name="connsiteY7" fmla="*/ 501857 h 588959"/>
              <a:gd name="connsiteX8" fmla="*/ 538639 w 768974"/>
              <a:gd name="connsiteY8" fmla="*/ 554455 h 588959"/>
              <a:gd name="connsiteX9" fmla="*/ 303970 w 768974"/>
              <a:gd name="connsiteY9" fmla="*/ 586823 h 588959"/>
              <a:gd name="connsiteX10" fmla="*/ 109761 w 768974"/>
              <a:gd name="connsiteY10" fmla="*/ 493765 h 588959"/>
              <a:gd name="connsiteX11" fmla="*/ 4565 w 768974"/>
              <a:gd name="connsiteY11" fmla="*/ 404753 h 588959"/>
              <a:gd name="connsiteX12" fmla="*/ 28841 w 768974"/>
              <a:gd name="connsiteY12" fmla="*/ 307648 h 588959"/>
              <a:gd name="connsiteX13" fmla="*/ 129991 w 768974"/>
              <a:gd name="connsiteY13" fmla="*/ 210544 h 588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68974" h="588959">
                <a:moveTo>
                  <a:pt x="129991" y="210544"/>
                </a:moveTo>
                <a:cubicBezTo>
                  <a:pt x="158988" y="182222"/>
                  <a:pt x="161011" y="158619"/>
                  <a:pt x="202820" y="137715"/>
                </a:cubicBezTo>
                <a:cubicBezTo>
                  <a:pt x="244629" y="116811"/>
                  <a:pt x="326223" y="101975"/>
                  <a:pt x="380844" y="85117"/>
                </a:cubicBezTo>
                <a:cubicBezTo>
                  <a:pt x="435465" y="68259"/>
                  <a:pt x="485367" y="49377"/>
                  <a:pt x="530547" y="36565"/>
                </a:cubicBezTo>
                <a:cubicBezTo>
                  <a:pt x="575727" y="23753"/>
                  <a:pt x="612816" y="-17382"/>
                  <a:pt x="651927" y="8243"/>
                </a:cubicBezTo>
                <a:cubicBezTo>
                  <a:pt x="691038" y="33868"/>
                  <a:pt x="751729" y="133670"/>
                  <a:pt x="765216" y="190314"/>
                </a:cubicBezTo>
                <a:cubicBezTo>
                  <a:pt x="778703" y="246958"/>
                  <a:pt x="753078" y="296184"/>
                  <a:pt x="732848" y="348108"/>
                </a:cubicBezTo>
                <a:cubicBezTo>
                  <a:pt x="712618" y="400032"/>
                  <a:pt x="676203" y="467466"/>
                  <a:pt x="643835" y="501857"/>
                </a:cubicBezTo>
                <a:cubicBezTo>
                  <a:pt x="611467" y="536248"/>
                  <a:pt x="595283" y="540294"/>
                  <a:pt x="538639" y="554455"/>
                </a:cubicBezTo>
                <a:cubicBezTo>
                  <a:pt x="481995" y="568616"/>
                  <a:pt x="375450" y="596938"/>
                  <a:pt x="303970" y="586823"/>
                </a:cubicBezTo>
                <a:cubicBezTo>
                  <a:pt x="232490" y="576708"/>
                  <a:pt x="159662" y="524110"/>
                  <a:pt x="109761" y="493765"/>
                </a:cubicBezTo>
                <a:cubicBezTo>
                  <a:pt x="59860" y="463420"/>
                  <a:pt x="18052" y="435772"/>
                  <a:pt x="4565" y="404753"/>
                </a:cubicBezTo>
                <a:cubicBezTo>
                  <a:pt x="-8922" y="373734"/>
                  <a:pt x="9960" y="340016"/>
                  <a:pt x="28841" y="307648"/>
                </a:cubicBezTo>
                <a:cubicBezTo>
                  <a:pt x="47722" y="275280"/>
                  <a:pt x="100994" y="238866"/>
                  <a:pt x="129991" y="210544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D2726329-608B-A245-B85C-7491ACE2BA84}"/>
              </a:ext>
            </a:extLst>
          </p:cNvPr>
          <p:cNvSpPr/>
          <p:nvPr/>
        </p:nvSpPr>
        <p:spPr>
          <a:xfrm>
            <a:off x="7393064" y="4728094"/>
            <a:ext cx="702392" cy="498539"/>
          </a:xfrm>
          <a:custGeom>
            <a:avLst/>
            <a:gdLst>
              <a:gd name="connsiteX0" fmla="*/ 5151 w 702392"/>
              <a:gd name="connsiteY0" fmla="*/ 194821 h 498539"/>
              <a:gd name="connsiteX1" fmla="*/ 125466 w 702392"/>
              <a:gd name="connsiteY1" fmla="*/ 60068 h 498539"/>
              <a:gd name="connsiteX2" fmla="*/ 231344 w 702392"/>
              <a:gd name="connsiteY2" fmla="*/ 21567 h 498539"/>
              <a:gd name="connsiteX3" fmla="*/ 361285 w 702392"/>
              <a:gd name="connsiteY3" fmla="*/ 7129 h 498539"/>
              <a:gd name="connsiteX4" fmla="*/ 510477 w 702392"/>
              <a:gd name="connsiteY4" fmla="*/ 137070 h 498539"/>
              <a:gd name="connsiteX5" fmla="*/ 664481 w 702392"/>
              <a:gd name="connsiteY5" fmla="*/ 185196 h 498539"/>
              <a:gd name="connsiteX6" fmla="*/ 698170 w 702392"/>
              <a:gd name="connsiteY6" fmla="*/ 319950 h 498539"/>
              <a:gd name="connsiteX7" fmla="*/ 592292 w 702392"/>
              <a:gd name="connsiteY7" fmla="*/ 430640 h 498539"/>
              <a:gd name="connsiteX8" fmla="*/ 462351 w 702392"/>
              <a:gd name="connsiteY8" fmla="*/ 498017 h 498539"/>
              <a:gd name="connsiteX9" fmla="*/ 221719 w 702392"/>
              <a:gd name="connsiteY9" fmla="*/ 459516 h 498539"/>
              <a:gd name="connsiteX10" fmla="*/ 43652 w 702392"/>
              <a:gd name="connsiteY10" fmla="*/ 416202 h 498539"/>
              <a:gd name="connsiteX11" fmla="*/ 5151 w 702392"/>
              <a:gd name="connsiteY11" fmla="*/ 194821 h 49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2392" h="498539">
                <a:moveTo>
                  <a:pt x="5151" y="194821"/>
                </a:moveTo>
                <a:cubicBezTo>
                  <a:pt x="18787" y="135465"/>
                  <a:pt x="87767" y="88944"/>
                  <a:pt x="125466" y="60068"/>
                </a:cubicBezTo>
                <a:cubicBezTo>
                  <a:pt x="163165" y="31192"/>
                  <a:pt x="192041" y="30390"/>
                  <a:pt x="231344" y="21567"/>
                </a:cubicBezTo>
                <a:cubicBezTo>
                  <a:pt x="270647" y="12744"/>
                  <a:pt x="314763" y="-12121"/>
                  <a:pt x="361285" y="7129"/>
                </a:cubicBezTo>
                <a:cubicBezTo>
                  <a:pt x="407807" y="26379"/>
                  <a:pt x="459944" y="107392"/>
                  <a:pt x="510477" y="137070"/>
                </a:cubicBezTo>
                <a:cubicBezTo>
                  <a:pt x="561010" y="166748"/>
                  <a:pt x="633199" y="154716"/>
                  <a:pt x="664481" y="185196"/>
                </a:cubicBezTo>
                <a:cubicBezTo>
                  <a:pt x="695763" y="215676"/>
                  <a:pt x="710202" y="279043"/>
                  <a:pt x="698170" y="319950"/>
                </a:cubicBezTo>
                <a:cubicBezTo>
                  <a:pt x="686138" y="360857"/>
                  <a:pt x="631595" y="400962"/>
                  <a:pt x="592292" y="430640"/>
                </a:cubicBezTo>
                <a:cubicBezTo>
                  <a:pt x="552989" y="460318"/>
                  <a:pt x="524113" y="493204"/>
                  <a:pt x="462351" y="498017"/>
                </a:cubicBezTo>
                <a:cubicBezTo>
                  <a:pt x="400589" y="502830"/>
                  <a:pt x="291502" y="473152"/>
                  <a:pt x="221719" y="459516"/>
                </a:cubicBezTo>
                <a:cubicBezTo>
                  <a:pt x="151936" y="445880"/>
                  <a:pt x="82153" y="455505"/>
                  <a:pt x="43652" y="416202"/>
                </a:cubicBezTo>
                <a:cubicBezTo>
                  <a:pt x="5151" y="376899"/>
                  <a:pt x="-8485" y="254177"/>
                  <a:pt x="5151" y="194821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18FC527-37A2-B044-B24F-A6587488DD63}"/>
              </a:ext>
            </a:extLst>
          </p:cNvPr>
          <p:cNvCxnSpPr>
            <a:cxnSpLocks/>
          </p:cNvCxnSpPr>
          <p:nvPr/>
        </p:nvCxnSpPr>
        <p:spPr>
          <a:xfrm flipV="1">
            <a:off x="1375857" y="4112414"/>
            <a:ext cx="0" cy="579932"/>
          </a:xfrm>
          <a:prstGeom prst="straightConnector1">
            <a:avLst/>
          </a:prstGeom>
          <a:ln w="952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88DB704-369D-8544-AF8A-335497A94292}"/>
              </a:ext>
            </a:extLst>
          </p:cNvPr>
          <p:cNvCxnSpPr>
            <a:cxnSpLocks/>
          </p:cNvCxnSpPr>
          <p:nvPr/>
        </p:nvCxnSpPr>
        <p:spPr>
          <a:xfrm flipV="1">
            <a:off x="3722817" y="4347638"/>
            <a:ext cx="0" cy="579932"/>
          </a:xfrm>
          <a:prstGeom prst="straightConnector1">
            <a:avLst/>
          </a:prstGeom>
          <a:ln w="952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 descr="A picture containing clock&#10;&#10;Description automatically generated">
            <a:extLst>
              <a:ext uri="{FF2B5EF4-FFF2-40B4-BE49-F238E27FC236}">
                <a16:creationId xmlns:a16="http://schemas.microsoft.com/office/drawing/2014/main" id="{F3207F79-8E43-B642-98DA-7013743F94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7242" y="3101153"/>
            <a:ext cx="7654720" cy="2692295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84C61A53-8FEE-3541-AB8A-C41C671D9C17}"/>
              </a:ext>
            </a:extLst>
          </p:cNvPr>
          <p:cNvSpPr txBox="1"/>
          <p:nvPr/>
        </p:nvSpPr>
        <p:spPr>
          <a:xfrm>
            <a:off x="4554283" y="5986716"/>
            <a:ext cx="5135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i="1" dirty="0"/>
              <a:t>These concepts can be extended to ML! But it is usually hard to solve this </a:t>
            </a:r>
            <a:r>
              <a:rPr lang="en-US" i="1" dirty="0">
                <a:sym typeface="Wingdings" pitchFamily="2" charset="2"/>
              </a:rPr>
              <a:t> often approximated</a:t>
            </a:r>
            <a:endParaRPr lang="en-US" i="1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7341431-A7E7-BA42-A6C5-750534ED3A15}"/>
              </a:ext>
            </a:extLst>
          </p:cNvPr>
          <p:cNvSpPr/>
          <p:nvPr/>
        </p:nvSpPr>
        <p:spPr>
          <a:xfrm>
            <a:off x="4602774" y="5956998"/>
            <a:ext cx="5038296" cy="702688"/>
          </a:xfrm>
          <a:prstGeom prst="rect">
            <a:avLst/>
          </a:prstGeom>
          <a:noFill/>
          <a:ln w="28575">
            <a:solidFill>
              <a:srgbClr val="023D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A6012DE-47FE-4446-89CA-7CF36B69815A}"/>
              </a:ext>
            </a:extLst>
          </p:cNvPr>
          <p:cNvSpPr txBox="1"/>
          <p:nvPr/>
        </p:nvSpPr>
        <p:spPr>
          <a:xfrm>
            <a:off x="1524555" y="5786539"/>
            <a:ext cx="2351547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i="1" dirty="0"/>
              <a:t>players</a:t>
            </a:r>
            <a:r>
              <a:rPr lang="en-US" i="1" dirty="0">
                <a:sym typeface="Wingdings" pitchFamily="2" charset="2"/>
              </a:rPr>
              <a:t> features</a:t>
            </a:r>
          </a:p>
          <a:p>
            <a:pPr algn="ctr">
              <a:spcAft>
                <a:spcPts val="300"/>
              </a:spcAft>
            </a:pPr>
            <a:r>
              <a:rPr lang="en-US" i="1" dirty="0">
                <a:sym typeface="Wingdings" pitchFamily="2" charset="2"/>
              </a:rPr>
              <a:t>game  model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9371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" grpId="0"/>
      <p:bldP spid="35" grpId="0"/>
      <p:bldP spid="38" grpId="0"/>
      <p:bldP spid="40" grpId="0"/>
      <p:bldP spid="48" grpId="0" animBg="1"/>
      <p:bldP spid="49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9" grpId="0" animBg="1"/>
      <p:bldP spid="72" grpId="0" animBg="1"/>
      <p:bldP spid="87" grpId="0"/>
      <p:bldP spid="88" grpId="0" animBg="1"/>
      <p:bldP spid="9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0DFA-D6E7-F84A-889E-7F8AC364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641" y="224953"/>
            <a:ext cx="10540058" cy="897618"/>
          </a:xfrm>
        </p:spPr>
        <p:txBody>
          <a:bodyPr>
            <a:noAutofit/>
          </a:bodyPr>
          <a:lstStyle/>
          <a:p>
            <a:r>
              <a:rPr lang="en-US" sz="3500" b="1" dirty="0">
                <a:solidFill>
                  <a:srgbClr val="00B0F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</a:t>
            </a:r>
            <a:r>
              <a:rPr lang="en-US" sz="3500" b="1" dirty="0">
                <a:solidFill>
                  <a:srgbClr val="FF147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</a:t>
            </a:r>
            <a:r>
              <a:rPr lang="en-US" sz="3500" b="1" dirty="0">
                <a:solidFill>
                  <a:srgbClr val="00B0F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</a:t>
            </a:r>
            <a:r>
              <a:rPr lang="en-US" sz="3500" b="1" dirty="0">
                <a:solidFill>
                  <a:srgbClr val="FF147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</a:t>
            </a:r>
            <a:r>
              <a:rPr lang="en-US" sz="2800" b="1" dirty="0">
                <a:solidFill>
                  <a:srgbClr val="FF1471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Algorithms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FD88AF-806D-1E47-8645-96DE6FAB1719}"/>
              </a:ext>
            </a:extLst>
          </p:cNvPr>
          <p:cNvCxnSpPr>
            <a:cxnSpLocks/>
          </p:cNvCxnSpPr>
          <p:nvPr/>
        </p:nvCxnSpPr>
        <p:spPr>
          <a:xfrm flipH="1">
            <a:off x="1017786" y="1019313"/>
            <a:ext cx="10272243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047C8EA-A131-B54A-826A-EA1C383F676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413" y="5866416"/>
            <a:ext cx="824034" cy="824034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E18B801-AAED-2E4E-BF6C-7360112A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1157" y="6278433"/>
            <a:ext cx="364700" cy="365125"/>
          </a:xfrm>
        </p:spPr>
        <p:txBody>
          <a:bodyPr/>
          <a:lstStyle/>
          <a:p>
            <a:fld id="{E67DCA50-DA11-9C40-9A73-39A963668A7D}" type="slidenum">
              <a:rPr lang="en-PR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14</a:t>
            </a:fld>
            <a:endParaRPr lang="en-PR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D04FB1-CF13-9C4C-A2F8-468E511A47B1}"/>
              </a:ext>
            </a:extLst>
          </p:cNvPr>
          <p:cNvSpPr/>
          <p:nvPr/>
        </p:nvSpPr>
        <p:spPr>
          <a:xfrm>
            <a:off x="-11197" y="0"/>
            <a:ext cx="5185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F90144-ED18-8940-905D-CA35848F9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351620"/>
              </p:ext>
            </p:extLst>
          </p:nvPr>
        </p:nvGraphicFramePr>
        <p:xfrm>
          <a:off x="2022678" y="3654527"/>
          <a:ext cx="8262458" cy="2510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527">
                  <a:extLst>
                    <a:ext uri="{9D8B030D-6E8A-4147-A177-3AD203B41FA5}">
                      <a16:colId xmlns:a16="http://schemas.microsoft.com/office/drawing/2014/main" val="3114537489"/>
                    </a:ext>
                  </a:extLst>
                </a:gridCol>
                <a:gridCol w="3380005">
                  <a:extLst>
                    <a:ext uri="{9D8B030D-6E8A-4147-A177-3AD203B41FA5}">
                      <a16:colId xmlns:a16="http://schemas.microsoft.com/office/drawing/2014/main" val="2318927187"/>
                    </a:ext>
                  </a:extLst>
                </a:gridCol>
                <a:gridCol w="2595926">
                  <a:extLst>
                    <a:ext uri="{9D8B030D-6E8A-4147-A177-3AD203B41FA5}">
                      <a16:colId xmlns:a16="http://schemas.microsoft.com/office/drawing/2014/main" val="385730923"/>
                    </a:ext>
                  </a:extLst>
                </a:gridCol>
              </a:tblGrid>
              <a:tr h="68180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Method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How does it compute SHAP values?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How does the model deal with missing values?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9100031"/>
                  </a:ext>
                </a:extLst>
              </a:tr>
              <a:tr h="774897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shap.KernelExplainer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i="1" dirty="0"/>
                        <a:t>model-agnostic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i="0" dirty="0"/>
                        <a:t>approximate</a:t>
                      </a:r>
                      <a:endParaRPr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Exponential-time run time!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Choosing a </a:t>
                      </a:r>
                      <a:r>
                        <a:rPr lang="en-US" i="1" dirty="0"/>
                        <a:t>background</a:t>
                      </a:r>
                      <a:r>
                        <a:rPr lang="en-US" dirty="0"/>
                        <a:t> dataset (training, median, all black image, etc.) 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323735"/>
                  </a:ext>
                </a:extLst>
              </a:tr>
              <a:tr h="7765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shap.TreeExplainer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i="1" dirty="0"/>
                        <a:t>model-specific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1" i="0" dirty="0"/>
                        <a:t>exact!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Polynomial-time run time! (which allows the exact solution)</a:t>
                      </a:r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Trees can handle missing values. </a:t>
                      </a:r>
                      <a:endParaRPr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620431"/>
                  </a:ext>
                </a:extLst>
              </a:tr>
            </a:tbl>
          </a:graphicData>
        </a:graphic>
      </p:graphicFrame>
      <p:pic>
        <p:nvPicPr>
          <p:cNvPr id="50" name="Picture 49" descr="A picture containing clock&#10;&#10;Description automatically generated">
            <a:extLst>
              <a:ext uri="{FF2B5EF4-FFF2-40B4-BE49-F238E27FC236}">
                <a16:creationId xmlns:a16="http://schemas.microsoft.com/office/drawing/2014/main" id="{D282BDAF-0CA0-5840-BB4F-0C535F27D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9193" y="1255469"/>
            <a:ext cx="6722735" cy="2364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BD30DB-7C14-3344-B343-3C9298480260}"/>
              </a:ext>
            </a:extLst>
          </p:cNvPr>
          <p:cNvSpPr/>
          <p:nvPr/>
        </p:nvSpPr>
        <p:spPr>
          <a:xfrm>
            <a:off x="2022678" y="5221705"/>
            <a:ext cx="8262458" cy="9434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5F06B1-0D9C-6F48-8200-FFED96D69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048" y="3251693"/>
            <a:ext cx="897618" cy="897618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DA1F559F-10C9-674B-A85C-E58D3377FC38}"/>
              </a:ext>
            </a:extLst>
          </p:cNvPr>
          <p:cNvCxnSpPr>
            <a:cxnSpLocks/>
          </p:cNvCxnSpPr>
          <p:nvPr/>
        </p:nvCxnSpPr>
        <p:spPr>
          <a:xfrm>
            <a:off x="1503947" y="4149310"/>
            <a:ext cx="402917" cy="386595"/>
          </a:xfrm>
          <a:prstGeom prst="curvedConnector3">
            <a:avLst>
              <a:gd name="adj1" fmla="val 2013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03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284889-4439-1C40-BE9F-3990DABA5475}"/>
              </a:ext>
            </a:extLst>
          </p:cNvPr>
          <p:cNvSpPr/>
          <p:nvPr/>
        </p:nvSpPr>
        <p:spPr>
          <a:xfrm>
            <a:off x="473257" y="405626"/>
            <a:ext cx="3071568" cy="10101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3A06E7-0C73-BF46-B8D3-FE6C193E9AE3}"/>
              </a:ext>
            </a:extLst>
          </p:cNvPr>
          <p:cNvSpPr/>
          <p:nvPr/>
        </p:nvSpPr>
        <p:spPr>
          <a:xfrm>
            <a:off x="-11197" y="0"/>
            <a:ext cx="5185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11B897-86D6-CC4F-963A-26230423A3E1}"/>
              </a:ext>
            </a:extLst>
          </p:cNvPr>
          <p:cNvSpPr/>
          <p:nvPr/>
        </p:nvSpPr>
        <p:spPr>
          <a:xfrm>
            <a:off x="2246112" y="3927555"/>
            <a:ext cx="2597426" cy="1403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Data Type: </a:t>
            </a:r>
            <a:r>
              <a:rPr lang="en-US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Numerical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Task: </a:t>
            </a:r>
            <a:r>
              <a:rPr lang="en-US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Classification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Size: </a:t>
            </a:r>
            <a:r>
              <a:rPr lang="en-US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41,188 instances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Test Accuracy: </a:t>
            </a:r>
            <a:r>
              <a:rPr lang="en-US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85%</a:t>
            </a:r>
            <a:endParaRPr lang="en-US" b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653B16-E0D5-4141-9B2A-822306033FCB}"/>
              </a:ext>
            </a:extLst>
          </p:cNvPr>
          <p:cNvSpPr/>
          <p:nvPr/>
        </p:nvSpPr>
        <p:spPr>
          <a:xfrm>
            <a:off x="1596117" y="1526856"/>
            <a:ext cx="867677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Original Dataset:</a:t>
            </a:r>
          </a:p>
          <a:p>
            <a:r>
              <a:rPr lang="en-US" sz="2000" dirty="0">
                <a:hlinkClick r:id="rId2"/>
              </a:rPr>
              <a:t>https://archive.ics.uci.edu/ml/datasets/Bank+Marketing </a:t>
            </a:r>
            <a:endParaRPr lang="en-US" sz="2000" dirty="0"/>
          </a:p>
          <a:p>
            <a:r>
              <a:rPr lang="en-US" sz="20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Jupyter Notebook:</a:t>
            </a:r>
          </a:p>
          <a:p>
            <a:r>
              <a:rPr lang="en-US" sz="2000" dirty="0">
                <a:hlinkClick r:id="rId3"/>
              </a:rPr>
              <a:t>https://github.com/omarjimenez4/ESMA4016/blob/master/omarjimenez_ESMA4016Project_LIME.ipynb</a:t>
            </a:r>
            <a:r>
              <a:rPr lang="en-US" sz="2000" dirty="0"/>
              <a:t> </a:t>
            </a:r>
            <a:endParaRPr lang="en-US" sz="20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3CDB92-48E8-524E-AFD5-F55F10FEB4B0}"/>
              </a:ext>
            </a:extLst>
          </p:cNvPr>
          <p:cNvCxnSpPr>
            <a:cxnSpLocks/>
          </p:cNvCxnSpPr>
          <p:nvPr/>
        </p:nvCxnSpPr>
        <p:spPr>
          <a:xfrm flipH="1">
            <a:off x="1017786" y="1019313"/>
            <a:ext cx="10272243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AC11ADA-BBA7-7F40-A823-EA7AF6E5C99C}"/>
              </a:ext>
            </a:extLst>
          </p:cNvPr>
          <p:cNvSpPr txBox="1">
            <a:spLocks/>
          </p:cNvSpPr>
          <p:nvPr/>
        </p:nvSpPr>
        <p:spPr>
          <a:xfrm>
            <a:off x="866641" y="224953"/>
            <a:ext cx="10540058" cy="8976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DATASET #2: BANK MARKETING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C5F792-7EBA-014F-8120-B34616B3AA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687" b="16203"/>
          <a:stretch/>
        </p:blipFill>
        <p:spPr>
          <a:xfrm>
            <a:off x="7906274" y="3269169"/>
            <a:ext cx="3290991" cy="24604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A06B99-A676-E946-A2DA-126B05D13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6523" y="3303048"/>
            <a:ext cx="2652602" cy="2652602"/>
          </a:xfrm>
          <a:prstGeom prst="rect">
            <a:avLst/>
          </a:prstGeom>
        </p:spPr>
      </p:pic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6FE3FA39-F92B-764A-9A68-E9661797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7786" y="6316592"/>
            <a:ext cx="434496" cy="365125"/>
          </a:xfrm>
        </p:spPr>
        <p:txBody>
          <a:bodyPr/>
          <a:lstStyle/>
          <a:p>
            <a:fld id="{E67DCA50-DA11-9C40-9A73-39A963668A7D}" type="slidenum">
              <a:rPr lang="en-PR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15</a:t>
            </a:fld>
            <a:endParaRPr lang="en-PR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DD5F89A-8C1E-E94A-8542-E7BBAD76CEBA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5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413" y="5866416"/>
            <a:ext cx="824034" cy="82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75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D537A829-5DD3-A54D-AB06-BB7C1B2A93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671" b="33489"/>
          <a:stretch/>
        </p:blipFill>
        <p:spPr>
          <a:xfrm>
            <a:off x="8314992" y="1897019"/>
            <a:ext cx="2226994" cy="1816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2F2DB2-6BC1-334F-93CC-86C978CBB6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44" t="-197" r="1827" b="33686"/>
          <a:stretch/>
        </p:blipFill>
        <p:spPr>
          <a:xfrm>
            <a:off x="8423225" y="3542123"/>
            <a:ext cx="2226994" cy="1816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6D0DFA-D6E7-F84A-889E-7F8AC364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641" y="224953"/>
            <a:ext cx="10540058" cy="897618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 ACCURACY-INTERPRETABILITY TRADE-OFF…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FD88AF-806D-1E47-8645-96DE6FAB1719}"/>
              </a:ext>
            </a:extLst>
          </p:cNvPr>
          <p:cNvCxnSpPr>
            <a:cxnSpLocks/>
          </p:cNvCxnSpPr>
          <p:nvPr/>
        </p:nvCxnSpPr>
        <p:spPr>
          <a:xfrm flipH="1">
            <a:off x="1017786" y="1019313"/>
            <a:ext cx="10272243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047C8EA-A131-B54A-826A-EA1C383F6766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413" y="5866416"/>
            <a:ext cx="824034" cy="824034"/>
          </a:xfrm>
          <a:prstGeom prst="rect">
            <a:avLst/>
          </a:prstGeom>
        </p:spPr>
      </p:pic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4D50117C-0ACF-C948-AA39-06023334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7786" y="6316592"/>
            <a:ext cx="259387" cy="365125"/>
          </a:xfrm>
        </p:spPr>
        <p:txBody>
          <a:bodyPr/>
          <a:lstStyle/>
          <a:p>
            <a:fld id="{E67DCA50-DA11-9C40-9A73-39A963668A7D}" type="slidenum">
              <a:rPr lang="en-PR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fld>
            <a:endParaRPr lang="en-PR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B7A55F-85A5-5140-9EDB-DC977F512018}"/>
              </a:ext>
            </a:extLst>
          </p:cNvPr>
          <p:cNvSpPr/>
          <p:nvPr/>
        </p:nvSpPr>
        <p:spPr>
          <a:xfrm>
            <a:off x="-11197" y="0"/>
            <a:ext cx="5185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08C2D7F-DAE5-D143-B4CF-0383851AA5DD}"/>
              </a:ext>
            </a:extLst>
          </p:cNvPr>
          <p:cNvCxnSpPr>
            <a:cxnSpLocks/>
          </p:cNvCxnSpPr>
          <p:nvPr/>
        </p:nvCxnSpPr>
        <p:spPr>
          <a:xfrm>
            <a:off x="7626406" y="2857512"/>
            <a:ext cx="10845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735059-9178-A041-A69A-0B973A169F7C}"/>
              </a:ext>
            </a:extLst>
          </p:cNvPr>
          <p:cNvCxnSpPr>
            <a:cxnSpLocks/>
          </p:cNvCxnSpPr>
          <p:nvPr/>
        </p:nvCxnSpPr>
        <p:spPr>
          <a:xfrm>
            <a:off x="10055204" y="2857512"/>
            <a:ext cx="10845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D73EFF2-1F43-CA4D-97BA-DCA6B3DC3283}"/>
              </a:ext>
            </a:extLst>
          </p:cNvPr>
          <p:cNvSpPr txBox="1"/>
          <p:nvPr/>
        </p:nvSpPr>
        <p:spPr>
          <a:xfrm>
            <a:off x="7791422" y="2892183"/>
            <a:ext cx="75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B29660-81F4-2D42-BF34-7BD838FBE8F9}"/>
              </a:ext>
            </a:extLst>
          </p:cNvPr>
          <p:cNvSpPr txBox="1"/>
          <p:nvPr/>
        </p:nvSpPr>
        <p:spPr>
          <a:xfrm>
            <a:off x="10174839" y="2874457"/>
            <a:ext cx="91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  <a:endParaRPr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7CB89DC-1FEB-1042-A082-C1206DD98D66}"/>
              </a:ext>
            </a:extLst>
          </p:cNvPr>
          <p:cNvCxnSpPr/>
          <p:nvPr/>
        </p:nvCxnSpPr>
        <p:spPr>
          <a:xfrm>
            <a:off x="7661196" y="4525125"/>
            <a:ext cx="10845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E0BC6FE-5F64-A444-BA5F-AB75F4208C44}"/>
              </a:ext>
            </a:extLst>
          </p:cNvPr>
          <p:cNvCxnSpPr/>
          <p:nvPr/>
        </p:nvCxnSpPr>
        <p:spPr>
          <a:xfrm>
            <a:off x="10143784" y="4525125"/>
            <a:ext cx="10845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96C547F-A09B-7D4D-A821-50FA5FDAD6B8}"/>
              </a:ext>
            </a:extLst>
          </p:cNvPr>
          <p:cNvSpPr txBox="1"/>
          <p:nvPr/>
        </p:nvSpPr>
        <p:spPr>
          <a:xfrm>
            <a:off x="7788625" y="4539060"/>
            <a:ext cx="75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F58842-4C5B-0E4B-A2BF-284F45B7569F}"/>
              </a:ext>
            </a:extLst>
          </p:cNvPr>
          <p:cNvSpPr txBox="1"/>
          <p:nvPr/>
        </p:nvSpPr>
        <p:spPr>
          <a:xfrm>
            <a:off x="10226927" y="4514638"/>
            <a:ext cx="91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4CFFF7-B0F5-FA48-AD1F-0086A3730512}"/>
              </a:ext>
            </a:extLst>
          </p:cNvPr>
          <p:cNvSpPr/>
          <p:nvPr/>
        </p:nvSpPr>
        <p:spPr>
          <a:xfrm>
            <a:off x="9230386" y="4323811"/>
            <a:ext cx="238125" cy="156772"/>
          </a:xfrm>
          <a:prstGeom prst="rect">
            <a:avLst/>
          </a:prstGeom>
          <a:solidFill>
            <a:srgbClr val="4472C4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48045F-6EB3-CA41-8831-47F18AC6DC63}"/>
              </a:ext>
            </a:extLst>
          </p:cNvPr>
          <p:cNvCxnSpPr>
            <a:cxnSpLocks/>
          </p:cNvCxnSpPr>
          <p:nvPr/>
        </p:nvCxnSpPr>
        <p:spPr>
          <a:xfrm flipH="1">
            <a:off x="9192286" y="4474134"/>
            <a:ext cx="101601" cy="103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755D00B-0BC8-7B4A-9D83-60770074DB83}"/>
              </a:ext>
            </a:extLst>
          </p:cNvPr>
          <p:cNvCxnSpPr>
            <a:cxnSpLocks/>
            <a:endCxn id="92" idx="0"/>
          </p:cNvCxnSpPr>
          <p:nvPr/>
        </p:nvCxnSpPr>
        <p:spPr>
          <a:xfrm>
            <a:off x="9403748" y="4478656"/>
            <a:ext cx="136527" cy="101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5681BD51-C3EA-8A44-A64C-78B1415DC117}"/>
              </a:ext>
            </a:extLst>
          </p:cNvPr>
          <p:cNvSpPr/>
          <p:nvPr/>
        </p:nvSpPr>
        <p:spPr>
          <a:xfrm>
            <a:off x="9051443" y="4580448"/>
            <a:ext cx="238125" cy="156772"/>
          </a:xfrm>
          <a:prstGeom prst="rect">
            <a:avLst/>
          </a:prstGeom>
          <a:solidFill>
            <a:srgbClr val="4472C4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E3EB8F4-293E-864B-8881-7436E24BD048}"/>
              </a:ext>
            </a:extLst>
          </p:cNvPr>
          <p:cNvSpPr/>
          <p:nvPr/>
        </p:nvSpPr>
        <p:spPr>
          <a:xfrm>
            <a:off x="9421212" y="4580448"/>
            <a:ext cx="238125" cy="156772"/>
          </a:xfrm>
          <a:prstGeom prst="rect">
            <a:avLst/>
          </a:prstGeom>
          <a:solidFill>
            <a:srgbClr val="4472C4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712110B-4EEF-6943-AC3E-1E79B596E659}"/>
              </a:ext>
            </a:extLst>
          </p:cNvPr>
          <p:cNvCxnSpPr>
            <a:cxnSpLocks/>
          </p:cNvCxnSpPr>
          <p:nvPr/>
        </p:nvCxnSpPr>
        <p:spPr>
          <a:xfrm flipH="1">
            <a:off x="9039464" y="4737220"/>
            <a:ext cx="101601" cy="103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B15902B-189A-524A-B076-CF98644C2D3A}"/>
              </a:ext>
            </a:extLst>
          </p:cNvPr>
          <p:cNvCxnSpPr>
            <a:cxnSpLocks/>
          </p:cNvCxnSpPr>
          <p:nvPr/>
        </p:nvCxnSpPr>
        <p:spPr>
          <a:xfrm>
            <a:off x="9230386" y="4737220"/>
            <a:ext cx="90872" cy="98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8E2CC732-285A-374C-B6F1-C9AAA5CB4FAE}"/>
              </a:ext>
            </a:extLst>
          </p:cNvPr>
          <p:cNvSpPr/>
          <p:nvPr/>
        </p:nvSpPr>
        <p:spPr>
          <a:xfrm>
            <a:off x="9259555" y="4823698"/>
            <a:ext cx="238125" cy="156772"/>
          </a:xfrm>
          <a:prstGeom prst="rect">
            <a:avLst/>
          </a:prstGeom>
          <a:solidFill>
            <a:srgbClr val="4472C4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601E75C-BFF4-D249-B179-80EDC08D48A9}"/>
              </a:ext>
            </a:extLst>
          </p:cNvPr>
          <p:cNvSpPr/>
          <p:nvPr/>
        </p:nvSpPr>
        <p:spPr>
          <a:xfrm>
            <a:off x="8898569" y="4827773"/>
            <a:ext cx="238125" cy="156772"/>
          </a:xfrm>
          <a:prstGeom prst="rect">
            <a:avLst/>
          </a:prstGeom>
          <a:solidFill>
            <a:srgbClr val="4472C4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9" name="Title 1">
            <a:extLst>
              <a:ext uri="{FF2B5EF4-FFF2-40B4-BE49-F238E27FC236}">
                <a16:creationId xmlns:a16="http://schemas.microsoft.com/office/drawing/2014/main" id="{59190BEF-F172-8940-AF77-1075BBED58C6}"/>
              </a:ext>
            </a:extLst>
          </p:cNvPr>
          <p:cNvSpPr txBox="1">
            <a:spLocks/>
          </p:cNvSpPr>
          <p:nvPr/>
        </p:nvSpPr>
        <p:spPr>
          <a:xfrm>
            <a:off x="3011147" y="1807490"/>
            <a:ext cx="4081112" cy="8976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Accurate          Interpretable </a:t>
            </a: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8425D192-75EF-9A4F-A1A0-D3D1F7ADE92D}"/>
              </a:ext>
            </a:extLst>
          </p:cNvPr>
          <p:cNvSpPr txBox="1">
            <a:spLocks/>
          </p:cNvSpPr>
          <p:nvPr/>
        </p:nvSpPr>
        <p:spPr>
          <a:xfrm>
            <a:off x="1503450" y="2813629"/>
            <a:ext cx="1909349" cy="19608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Complex</a:t>
            </a:r>
          </a:p>
          <a:p>
            <a:endParaRPr lang="en-US" sz="25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endParaRPr lang="en-US" sz="25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endParaRPr lang="en-US" sz="25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r>
              <a:rPr lang="en-US" sz="25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Simple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B84F675-A954-374A-8324-A465602345DA}"/>
              </a:ext>
            </a:extLst>
          </p:cNvPr>
          <p:cNvSpPr/>
          <p:nvPr/>
        </p:nvSpPr>
        <p:spPr>
          <a:xfrm>
            <a:off x="5448973" y="2653499"/>
            <a:ext cx="40169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00" dirty="0">
                <a:solidFill>
                  <a:schemeClr val="bg2">
                    <a:lumMod val="75000"/>
                  </a:schemeClr>
                </a:solidFill>
              </a:rPr>
              <a:t>⨯</a:t>
            </a:r>
            <a:endParaRPr sz="4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2247BCB-98C9-E246-BAEC-64AE2552F962}"/>
              </a:ext>
            </a:extLst>
          </p:cNvPr>
          <p:cNvSpPr txBox="1"/>
          <p:nvPr/>
        </p:nvSpPr>
        <p:spPr>
          <a:xfrm>
            <a:off x="3508002" y="2725086"/>
            <a:ext cx="1024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9FE55A"/>
                </a:solidFill>
              </a:rPr>
              <a:t>✓</a:t>
            </a:r>
            <a:endParaRPr sz="3500" dirty="0">
              <a:solidFill>
                <a:srgbClr val="9FE55A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F54D016-86F1-2449-8667-52D0BF4ABEB4}"/>
              </a:ext>
            </a:extLst>
          </p:cNvPr>
          <p:cNvSpPr txBox="1"/>
          <p:nvPr/>
        </p:nvSpPr>
        <p:spPr>
          <a:xfrm>
            <a:off x="5467817" y="4124452"/>
            <a:ext cx="1024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9FE55A"/>
                </a:solidFill>
              </a:rPr>
              <a:t>✓</a:t>
            </a:r>
            <a:endParaRPr sz="3500" dirty="0">
              <a:solidFill>
                <a:srgbClr val="9FE55A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1D69B10-B8D6-2D4F-9C29-9CCB7419D133}"/>
              </a:ext>
            </a:extLst>
          </p:cNvPr>
          <p:cNvSpPr/>
          <p:nvPr/>
        </p:nvSpPr>
        <p:spPr>
          <a:xfrm>
            <a:off x="3482167" y="4114668"/>
            <a:ext cx="40169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00" dirty="0">
                <a:solidFill>
                  <a:schemeClr val="bg2">
                    <a:lumMod val="75000"/>
                  </a:schemeClr>
                </a:solidFill>
              </a:rPr>
              <a:t>⨯</a:t>
            </a:r>
            <a:endParaRPr sz="420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31355D0-DB31-7B4A-9EBA-AF693843D41F}"/>
              </a:ext>
            </a:extLst>
          </p:cNvPr>
          <p:cNvCxnSpPr/>
          <p:nvPr/>
        </p:nvCxnSpPr>
        <p:spPr>
          <a:xfrm flipV="1">
            <a:off x="4214056" y="3070895"/>
            <a:ext cx="1019175" cy="64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546B554-5574-6049-9DA5-047B4E37F42C}"/>
              </a:ext>
            </a:extLst>
          </p:cNvPr>
          <p:cNvCxnSpPr>
            <a:cxnSpLocks/>
          </p:cNvCxnSpPr>
          <p:nvPr/>
        </p:nvCxnSpPr>
        <p:spPr>
          <a:xfrm flipH="1">
            <a:off x="4191301" y="4474135"/>
            <a:ext cx="9783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2EC6B5B-4F49-9442-9878-07B8D312806A}"/>
              </a:ext>
            </a:extLst>
          </p:cNvPr>
          <p:cNvSpPr/>
          <p:nvPr/>
        </p:nvSpPr>
        <p:spPr>
          <a:xfrm>
            <a:off x="4072093" y="4028190"/>
            <a:ext cx="1161665" cy="709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59E7B9E6-3656-6343-BB4F-DC73FA9AC342}"/>
              </a:ext>
            </a:extLst>
          </p:cNvPr>
          <p:cNvSpPr txBox="1">
            <a:spLocks/>
          </p:cNvSpPr>
          <p:nvPr/>
        </p:nvSpPr>
        <p:spPr>
          <a:xfrm>
            <a:off x="4024760" y="4790448"/>
            <a:ext cx="2053398" cy="8976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Choose one. </a:t>
            </a:r>
          </a:p>
        </p:txBody>
      </p:sp>
    </p:spTree>
    <p:extLst>
      <p:ext uri="{BB962C8B-B14F-4D97-AF65-F5344CB8AC3E}">
        <p14:creationId xmlns:p14="http://schemas.microsoft.com/office/powerpoint/2010/main" val="2157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  <p:bldP spid="105" grpId="0"/>
      <p:bldP spid="106" grpId="0"/>
      <p:bldP spid="109" grpId="0" animBg="1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0DFA-D6E7-F84A-889E-7F8AC364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641" y="224953"/>
            <a:ext cx="10540058" cy="897618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INTERPRETABILITY EXAMPLE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FD88AF-806D-1E47-8645-96DE6FAB1719}"/>
              </a:ext>
            </a:extLst>
          </p:cNvPr>
          <p:cNvCxnSpPr>
            <a:cxnSpLocks/>
          </p:cNvCxnSpPr>
          <p:nvPr/>
        </p:nvCxnSpPr>
        <p:spPr>
          <a:xfrm flipH="1">
            <a:off x="1017786" y="1019313"/>
            <a:ext cx="10272243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047C8EA-A131-B54A-826A-EA1C383F676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413" y="5866416"/>
            <a:ext cx="824034" cy="824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DB3FA3-5ABE-2045-A2ED-23029C5CE1D5}"/>
              </a:ext>
            </a:extLst>
          </p:cNvPr>
          <p:cNvSpPr txBox="1"/>
          <p:nvPr/>
        </p:nvSpPr>
        <p:spPr>
          <a:xfrm>
            <a:off x="1017786" y="1342878"/>
            <a:ext cx="10292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Let’s suppose a Husky vs Wolf image classifier is trained and the following information is obtained:  </a:t>
            </a:r>
          </a:p>
        </p:txBody>
      </p:sp>
      <p:sp>
        <p:nvSpPr>
          <p:cNvPr id="57" name="Slide Number Placeholder 2">
            <a:extLst>
              <a:ext uri="{FF2B5EF4-FFF2-40B4-BE49-F238E27FC236}">
                <a16:creationId xmlns:a16="http://schemas.microsoft.com/office/drawing/2014/main" id="{3E0AC597-20E8-AF49-BAA6-5F1D0B713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7786" y="6316592"/>
            <a:ext cx="259387" cy="365125"/>
          </a:xfrm>
        </p:spPr>
        <p:txBody>
          <a:bodyPr/>
          <a:lstStyle/>
          <a:p>
            <a:fld id="{E67DCA50-DA11-9C40-9A73-39A963668A7D}" type="slidenum">
              <a:rPr lang="en-PR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fld>
            <a:endParaRPr lang="en-PR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8" name="Content Placeholder 5" descr="A dog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7C70E1C6-0FAC-A244-AF85-F452BF975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621411" y="2866254"/>
            <a:ext cx="2584910" cy="2126051"/>
          </a:xfr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5A5EA53-5159-E140-948A-E2D8F60B62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475" r="11892"/>
          <a:stretch/>
        </p:blipFill>
        <p:spPr>
          <a:xfrm>
            <a:off x="4690704" y="2866254"/>
            <a:ext cx="2535705" cy="212605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5F38A62-A0C1-394B-B42E-7BEA83A12B21}"/>
              </a:ext>
            </a:extLst>
          </p:cNvPr>
          <p:cNvSpPr txBox="1"/>
          <p:nvPr/>
        </p:nvSpPr>
        <p:spPr>
          <a:xfrm>
            <a:off x="5753750" y="4992305"/>
            <a:ext cx="1024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9FE55A"/>
                </a:solidFill>
              </a:rPr>
              <a:t>✓</a:t>
            </a:r>
            <a:endParaRPr sz="3500" dirty="0">
              <a:solidFill>
                <a:srgbClr val="9FE55A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072C40C-D344-E842-9283-4EB2A4B78F5C}"/>
              </a:ext>
            </a:extLst>
          </p:cNvPr>
          <p:cNvSpPr txBox="1"/>
          <p:nvPr/>
        </p:nvSpPr>
        <p:spPr>
          <a:xfrm>
            <a:off x="1114097" y="1901322"/>
            <a:ext cx="10292602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300"/>
              </a:spcAft>
              <a:buAutoNum type="arabicPeriod"/>
            </a:pPr>
            <a:r>
              <a:rPr lang="en-US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 classifier has a 90% test accuracy – great!</a:t>
            </a:r>
          </a:p>
          <a:p>
            <a:pPr marL="342900" indent="-342900">
              <a:spcAft>
                <a:spcPts val="300"/>
              </a:spcAft>
              <a:buAutoNum type="arabicPeriod"/>
            </a:pPr>
            <a:r>
              <a:rPr lang="en-US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Here are some examples of its predictions (including one it got wrong)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E43A54E3-AB3F-6F45-A503-BA96BD8D6C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860" r="7187"/>
          <a:stretch/>
        </p:blipFill>
        <p:spPr>
          <a:xfrm>
            <a:off x="7830693" y="2866254"/>
            <a:ext cx="2705481" cy="2126051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2BB5AC7E-D295-5742-AF65-2423D299F98D}"/>
              </a:ext>
            </a:extLst>
          </p:cNvPr>
          <p:cNvSpPr txBox="1"/>
          <p:nvPr/>
        </p:nvSpPr>
        <p:spPr>
          <a:xfrm>
            <a:off x="2661133" y="4992305"/>
            <a:ext cx="1024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solidFill>
                  <a:srgbClr val="9FE55A"/>
                </a:solidFill>
              </a:rPr>
              <a:t>✓</a:t>
            </a:r>
            <a:endParaRPr sz="3500" dirty="0">
              <a:solidFill>
                <a:srgbClr val="9FE55A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DA134AC-4481-B942-9E15-5E114B50A83B}"/>
              </a:ext>
            </a:extLst>
          </p:cNvPr>
          <p:cNvSpPr/>
          <p:nvPr/>
        </p:nvSpPr>
        <p:spPr>
          <a:xfrm>
            <a:off x="9020684" y="4865680"/>
            <a:ext cx="40169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200" dirty="0">
                <a:solidFill>
                  <a:srgbClr val="C00000"/>
                </a:solidFill>
              </a:rPr>
              <a:t>⨯</a:t>
            </a:r>
            <a:endParaRPr sz="4200" dirty="0">
              <a:solidFill>
                <a:srgbClr val="C0000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9E9CABA-35FF-E249-BE7D-7DC0C4DD7985}"/>
              </a:ext>
            </a:extLst>
          </p:cNvPr>
          <p:cNvSpPr txBox="1"/>
          <p:nvPr/>
        </p:nvSpPr>
        <p:spPr>
          <a:xfrm>
            <a:off x="3982677" y="5732167"/>
            <a:ext cx="3976740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Would you trust this classifier?</a:t>
            </a:r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2E0BD5B5-3D21-E949-99E6-858E77480439}"/>
              </a:ext>
            </a:extLst>
          </p:cNvPr>
          <p:cNvSpPr/>
          <p:nvPr/>
        </p:nvSpPr>
        <p:spPr>
          <a:xfrm>
            <a:off x="7954880" y="3952874"/>
            <a:ext cx="589045" cy="990821"/>
          </a:xfrm>
          <a:custGeom>
            <a:avLst/>
            <a:gdLst>
              <a:gd name="connsiteX0" fmla="*/ 33484 w 703175"/>
              <a:gd name="connsiteY0" fmla="*/ 334536 h 1081668"/>
              <a:gd name="connsiteX1" fmla="*/ 78089 w 703175"/>
              <a:gd name="connsiteY1" fmla="*/ 223024 h 1081668"/>
              <a:gd name="connsiteX2" fmla="*/ 100391 w 703175"/>
              <a:gd name="connsiteY2" fmla="*/ 133814 h 1081668"/>
              <a:gd name="connsiteX3" fmla="*/ 122694 w 703175"/>
              <a:gd name="connsiteY3" fmla="*/ 55756 h 1081668"/>
              <a:gd name="connsiteX4" fmla="*/ 144996 w 703175"/>
              <a:gd name="connsiteY4" fmla="*/ 33453 h 1081668"/>
              <a:gd name="connsiteX5" fmla="*/ 211903 w 703175"/>
              <a:gd name="connsiteY5" fmla="*/ 0 h 1081668"/>
              <a:gd name="connsiteX6" fmla="*/ 368021 w 703175"/>
              <a:gd name="connsiteY6" fmla="*/ 11151 h 1081668"/>
              <a:gd name="connsiteX7" fmla="*/ 401474 w 703175"/>
              <a:gd name="connsiteY7" fmla="*/ 22302 h 1081668"/>
              <a:gd name="connsiteX8" fmla="*/ 423777 w 703175"/>
              <a:gd name="connsiteY8" fmla="*/ 89209 h 1081668"/>
              <a:gd name="connsiteX9" fmla="*/ 468382 w 703175"/>
              <a:gd name="connsiteY9" fmla="*/ 133814 h 1081668"/>
              <a:gd name="connsiteX10" fmla="*/ 501835 w 703175"/>
              <a:gd name="connsiteY10" fmla="*/ 144966 h 1081668"/>
              <a:gd name="connsiteX11" fmla="*/ 579894 w 703175"/>
              <a:gd name="connsiteY11" fmla="*/ 167268 h 1081668"/>
              <a:gd name="connsiteX12" fmla="*/ 613347 w 703175"/>
              <a:gd name="connsiteY12" fmla="*/ 189570 h 1081668"/>
              <a:gd name="connsiteX13" fmla="*/ 669103 w 703175"/>
              <a:gd name="connsiteY13" fmla="*/ 234175 h 1081668"/>
              <a:gd name="connsiteX14" fmla="*/ 691406 w 703175"/>
              <a:gd name="connsiteY14" fmla="*/ 301083 h 1081668"/>
              <a:gd name="connsiteX15" fmla="*/ 691406 w 703175"/>
              <a:gd name="connsiteY15" fmla="*/ 468351 h 1081668"/>
              <a:gd name="connsiteX16" fmla="*/ 646801 w 703175"/>
              <a:gd name="connsiteY16" fmla="*/ 479502 h 1081668"/>
              <a:gd name="connsiteX17" fmla="*/ 624499 w 703175"/>
              <a:gd name="connsiteY17" fmla="*/ 501805 h 1081668"/>
              <a:gd name="connsiteX18" fmla="*/ 613347 w 703175"/>
              <a:gd name="connsiteY18" fmla="*/ 669073 h 1081668"/>
              <a:gd name="connsiteX19" fmla="*/ 602196 w 703175"/>
              <a:gd name="connsiteY19" fmla="*/ 702526 h 1081668"/>
              <a:gd name="connsiteX20" fmla="*/ 579894 w 703175"/>
              <a:gd name="connsiteY20" fmla="*/ 724829 h 1081668"/>
              <a:gd name="connsiteX21" fmla="*/ 535289 w 703175"/>
              <a:gd name="connsiteY21" fmla="*/ 825190 h 1081668"/>
              <a:gd name="connsiteX22" fmla="*/ 512986 w 703175"/>
              <a:gd name="connsiteY22" fmla="*/ 847492 h 1081668"/>
              <a:gd name="connsiteX23" fmla="*/ 501835 w 703175"/>
              <a:gd name="connsiteY23" fmla="*/ 880946 h 1081668"/>
              <a:gd name="connsiteX24" fmla="*/ 412625 w 703175"/>
              <a:gd name="connsiteY24" fmla="*/ 992458 h 1081668"/>
              <a:gd name="connsiteX25" fmla="*/ 368021 w 703175"/>
              <a:gd name="connsiteY25" fmla="*/ 1003609 h 1081668"/>
              <a:gd name="connsiteX26" fmla="*/ 334567 w 703175"/>
              <a:gd name="connsiteY26" fmla="*/ 1014761 h 1081668"/>
              <a:gd name="connsiteX27" fmla="*/ 278811 w 703175"/>
              <a:gd name="connsiteY27" fmla="*/ 1025912 h 1081668"/>
              <a:gd name="connsiteX28" fmla="*/ 178450 w 703175"/>
              <a:gd name="connsiteY28" fmla="*/ 1059366 h 1081668"/>
              <a:gd name="connsiteX29" fmla="*/ 144996 w 703175"/>
              <a:gd name="connsiteY29" fmla="*/ 1070517 h 1081668"/>
              <a:gd name="connsiteX30" fmla="*/ 111542 w 703175"/>
              <a:gd name="connsiteY30" fmla="*/ 1081668 h 1081668"/>
              <a:gd name="connsiteX31" fmla="*/ 33484 w 703175"/>
              <a:gd name="connsiteY31" fmla="*/ 1059366 h 1081668"/>
              <a:gd name="connsiteX32" fmla="*/ 11182 w 703175"/>
              <a:gd name="connsiteY32" fmla="*/ 1037063 h 1081668"/>
              <a:gd name="connsiteX33" fmla="*/ 30 w 703175"/>
              <a:gd name="connsiteY33" fmla="*/ 1003609 h 1081668"/>
              <a:gd name="connsiteX34" fmla="*/ 11182 w 703175"/>
              <a:gd name="connsiteY34" fmla="*/ 858644 h 1081668"/>
              <a:gd name="connsiteX35" fmla="*/ 78089 w 703175"/>
              <a:gd name="connsiteY35" fmla="*/ 769434 h 1081668"/>
              <a:gd name="connsiteX36" fmla="*/ 100391 w 703175"/>
              <a:gd name="connsiteY36" fmla="*/ 735980 h 1081668"/>
              <a:gd name="connsiteX37" fmla="*/ 144996 w 703175"/>
              <a:gd name="connsiteY37" fmla="*/ 680224 h 1081668"/>
              <a:gd name="connsiteX38" fmla="*/ 133845 w 703175"/>
              <a:gd name="connsiteY38" fmla="*/ 602166 h 1081668"/>
              <a:gd name="connsiteX39" fmla="*/ 89240 w 703175"/>
              <a:gd name="connsiteY39" fmla="*/ 501805 h 1081668"/>
              <a:gd name="connsiteX40" fmla="*/ 44635 w 703175"/>
              <a:gd name="connsiteY40" fmla="*/ 457200 h 1081668"/>
              <a:gd name="connsiteX41" fmla="*/ 11182 w 703175"/>
              <a:gd name="connsiteY41" fmla="*/ 446048 h 1081668"/>
              <a:gd name="connsiteX42" fmla="*/ 22333 w 703175"/>
              <a:gd name="connsiteY42" fmla="*/ 379141 h 1081668"/>
              <a:gd name="connsiteX43" fmla="*/ 33484 w 703175"/>
              <a:gd name="connsiteY43" fmla="*/ 334536 h 1081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03175" h="1081668">
                <a:moveTo>
                  <a:pt x="33484" y="334536"/>
                </a:moveTo>
                <a:cubicBezTo>
                  <a:pt x="42777" y="308517"/>
                  <a:pt x="68037" y="259883"/>
                  <a:pt x="78089" y="223024"/>
                </a:cubicBezTo>
                <a:cubicBezTo>
                  <a:pt x="86154" y="193452"/>
                  <a:pt x="92957" y="163551"/>
                  <a:pt x="100391" y="133814"/>
                </a:cubicBezTo>
                <a:cubicBezTo>
                  <a:pt x="102475" y="125476"/>
                  <a:pt x="115835" y="67187"/>
                  <a:pt x="122694" y="55756"/>
                </a:cubicBezTo>
                <a:cubicBezTo>
                  <a:pt x="128103" y="46741"/>
                  <a:pt x="136786" y="40021"/>
                  <a:pt x="144996" y="33453"/>
                </a:cubicBezTo>
                <a:cubicBezTo>
                  <a:pt x="175875" y="8749"/>
                  <a:pt x="176571" y="11777"/>
                  <a:pt x="211903" y="0"/>
                </a:cubicBezTo>
                <a:cubicBezTo>
                  <a:pt x="263942" y="3717"/>
                  <a:pt x="316206" y="5055"/>
                  <a:pt x="368021" y="11151"/>
                </a:cubicBezTo>
                <a:cubicBezTo>
                  <a:pt x="379695" y="12524"/>
                  <a:pt x="394642" y="12737"/>
                  <a:pt x="401474" y="22302"/>
                </a:cubicBezTo>
                <a:cubicBezTo>
                  <a:pt x="415138" y="41432"/>
                  <a:pt x="407154" y="72586"/>
                  <a:pt x="423777" y="89209"/>
                </a:cubicBezTo>
                <a:cubicBezTo>
                  <a:pt x="438645" y="104077"/>
                  <a:pt x="448434" y="127164"/>
                  <a:pt x="468382" y="133814"/>
                </a:cubicBezTo>
                <a:cubicBezTo>
                  <a:pt x="479533" y="137531"/>
                  <a:pt x="490533" y="141737"/>
                  <a:pt x="501835" y="144966"/>
                </a:cubicBezTo>
                <a:cubicBezTo>
                  <a:pt x="599884" y="172981"/>
                  <a:pt x="499657" y="140523"/>
                  <a:pt x="579894" y="167268"/>
                </a:cubicBezTo>
                <a:cubicBezTo>
                  <a:pt x="591045" y="174702"/>
                  <a:pt x="601360" y="183576"/>
                  <a:pt x="613347" y="189570"/>
                </a:cubicBezTo>
                <a:cubicBezTo>
                  <a:pt x="653078" y="209436"/>
                  <a:pt x="647620" y="185839"/>
                  <a:pt x="669103" y="234175"/>
                </a:cubicBezTo>
                <a:cubicBezTo>
                  <a:pt x="678651" y="255658"/>
                  <a:pt x="691406" y="301083"/>
                  <a:pt x="691406" y="301083"/>
                </a:cubicBezTo>
                <a:cubicBezTo>
                  <a:pt x="695947" y="337414"/>
                  <a:pt x="715451" y="429878"/>
                  <a:pt x="691406" y="468351"/>
                </a:cubicBezTo>
                <a:cubicBezTo>
                  <a:pt x="683283" y="481347"/>
                  <a:pt x="661669" y="475785"/>
                  <a:pt x="646801" y="479502"/>
                </a:cubicBezTo>
                <a:cubicBezTo>
                  <a:pt x="639367" y="486936"/>
                  <a:pt x="626326" y="491451"/>
                  <a:pt x="624499" y="501805"/>
                </a:cubicBezTo>
                <a:cubicBezTo>
                  <a:pt x="614788" y="556834"/>
                  <a:pt x="619518" y="613535"/>
                  <a:pt x="613347" y="669073"/>
                </a:cubicBezTo>
                <a:cubicBezTo>
                  <a:pt x="612049" y="680755"/>
                  <a:pt x="608243" y="692447"/>
                  <a:pt x="602196" y="702526"/>
                </a:cubicBezTo>
                <a:cubicBezTo>
                  <a:pt x="596787" y="711541"/>
                  <a:pt x="587328" y="717395"/>
                  <a:pt x="579894" y="724829"/>
                </a:cubicBezTo>
                <a:cubicBezTo>
                  <a:pt x="562211" y="777876"/>
                  <a:pt x="565581" y="787325"/>
                  <a:pt x="535289" y="825190"/>
                </a:cubicBezTo>
                <a:cubicBezTo>
                  <a:pt x="528721" y="833400"/>
                  <a:pt x="520420" y="840058"/>
                  <a:pt x="512986" y="847492"/>
                </a:cubicBezTo>
                <a:cubicBezTo>
                  <a:pt x="509269" y="858643"/>
                  <a:pt x="507543" y="870671"/>
                  <a:pt x="501835" y="880946"/>
                </a:cubicBezTo>
                <a:cubicBezTo>
                  <a:pt x="495661" y="892059"/>
                  <a:pt x="436886" y="986393"/>
                  <a:pt x="412625" y="992458"/>
                </a:cubicBezTo>
                <a:cubicBezTo>
                  <a:pt x="397757" y="996175"/>
                  <a:pt x="382757" y="999399"/>
                  <a:pt x="368021" y="1003609"/>
                </a:cubicBezTo>
                <a:cubicBezTo>
                  <a:pt x="356719" y="1006838"/>
                  <a:pt x="345971" y="1011910"/>
                  <a:pt x="334567" y="1014761"/>
                </a:cubicBezTo>
                <a:cubicBezTo>
                  <a:pt x="316180" y="1019358"/>
                  <a:pt x="297097" y="1020925"/>
                  <a:pt x="278811" y="1025912"/>
                </a:cubicBezTo>
                <a:cubicBezTo>
                  <a:pt x="278749" y="1025929"/>
                  <a:pt x="195208" y="1053780"/>
                  <a:pt x="178450" y="1059366"/>
                </a:cubicBezTo>
                <a:lnTo>
                  <a:pt x="144996" y="1070517"/>
                </a:lnTo>
                <a:lnTo>
                  <a:pt x="111542" y="1081668"/>
                </a:lnTo>
                <a:cubicBezTo>
                  <a:pt x="103212" y="1079585"/>
                  <a:pt x="44909" y="1066221"/>
                  <a:pt x="33484" y="1059366"/>
                </a:cubicBezTo>
                <a:cubicBezTo>
                  <a:pt x="24469" y="1053957"/>
                  <a:pt x="18616" y="1044497"/>
                  <a:pt x="11182" y="1037063"/>
                </a:cubicBezTo>
                <a:cubicBezTo>
                  <a:pt x="7465" y="1025912"/>
                  <a:pt x="30" y="1015364"/>
                  <a:pt x="30" y="1003609"/>
                </a:cubicBezTo>
                <a:cubicBezTo>
                  <a:pt x="30" y="955145"/>
                  <a:pt x="-1152" y="905513"/>
                  <a:pt x="11182" y="858644"/>
                </a:cubicBezTo>
                <a:cubicBezTo>
                  <a:pt x="26441" y="800658"/>
                  <a:pt x="50629" y="803758"/>
                  <a:pt x="78089" y="769434"/>
                </a:cubicBezTo>
                <a:cubicBezTo>
                  <a:pt x="86461" y="758969"/>
                  <a:pt x="92019" y="746445"/>
                  <a:pt x="100391" y="735980"/>
                </a:cubicBezTo>
                <a:cubicBezTo>
                  <a:pt x="163949" y="656532"/>
                  <a:pt x="76353" y="783192"/>
                  <a:pt x="144996" y="680224"/>
                </a:cubicBezTo>
                <a:cubicBezTo>
                  <a:pt x="141279" y="654205"/>
                  <a:pt x="139755" y="627776"/>
                  <a:pt x="133845" y="602166"/>
                </a:cubicBezTo>
                <a:cubicBezTo>
                  <a:pt x="125005" y="563861"/>
                  <a:pt x="114491" y="531265"/>
                  <a:pt x="89240" y="501805"/>
                </a:cubicBezTo>
                <a:cubicBezTo>
                  <a:pt x="75556" y="485840"/>
                  <a:pt x="64583" y="463850"/>
                  <a:pt x="44635" y="457200"/>
                </a:cubicBezTo>
                <a:lnTo>
                  <a:pt x="11182" y="446048"/>
                </a:lnTo>
                <a:cubicBezTo>
                  <a:pt x="-1049" y="409360"/>
                  <a:pt x="-10093" y="411567"/>
                  <a:pt x="22333" y="379141"/>
                </a:cubicBezTo>
                <a:cubicBezTo>
                  <a:pt x="24961" y="376513"/>
                  <a:pt x="24191" y="360555"/>
                  <a:pt x="33484" y="334536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rgbClr val="C0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408F0AE-CE94-A044-BD9D-3CCE6B814731}"/>
              </a:ext>
            </a:extLst>
          </p:cNvPr>
          <p:cNvSpPr txBox="1"/>
          <p:nvPr/>
        </p:nvSpPr>
        <p:spPr>
          <a:xfrm>
            <a:off x="2734458" y="6302752"/>
            <a:ext cx="690267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(No! This is really a snow/grass detector, not a Husky vs Wolf classifier)  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A76AC03C-0BBE-0B49-BE18-A169C26F7768}"/>
              </a:ext>
            </a:extLst>
          </p:cNvPr>
          <p:cNvCxnSpPr>
            <a:cxnSpLocks/>
          </p:cNvCxnSpPr>
          <p:nvPr/>
        </p:nvCxnSpPr>
        <p:spPr>
          <a:xfrm rot="10800000">
            <a:off x="8249403" y="4448284"/>
            <a:ext cx="898807" cy="80504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C84BD86D-6455-4244-B605-32BC9EB88F44}"/>
              </a:ext>
            </a:extLst>
          </p:cNvPr>
          <p:cNvSpPr/>
          <p:nvPr/>
        </p:nvSpPr>
        <p:spPr>
          <a:xfrm>
            <a:off x="-11197" y="0"/>
            <a:ext cx="5185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86171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7" grpId="0"/>
      <p:bldP spid="68" grpId="0"/>
      <p:bldP spid="69" grpId="0" animBg="1"/>
      <p:bldP spid="70" grpId="0" animBg="1"/>
      <p:bldP spid="7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0DFA-D6E7-F84A-889E-7F8AC364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641" y="224953"/>
            <a:ext cx="10540058" cy="897618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INTERPRETABILITY: WHAT IS IT? WHY IS IT IMPORTANT?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FD88AF-806D-1E47-8645-96DE6FAB1719}"/>
              </a:ext>
            </a:extLst>
          </p:cNvPr>
          <p:cNvCxnSpPr>
            <a:cxnSpLocks/>
          </p:cNvCxnSpPr>
          <p:nvPr/>
        </p:nvCxnSpPr>
        <p:spPr>
          <a:xfrm flipH="1">
            <a:off x="1017786" y="1019313"/>
            <a:ext cx="10272243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047C8EA-A131-B54A-826A-EA1C383F676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413" y="5866416"/>
            <a:ext cx="824034" cy="824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DB3FA3-5ABE-2045-A2ED-23029C5CE1D5}"/>
              </a:ext>
            </a:extLst>
          </p:cNvPr>
          <p:cNvSpPr txBox="1"/>
          <p:nvPr/>
        </p:nvSpPr>
        <p:spPr>
          <a:xfrm>
            <a:off x="1147479" y="2289267"/>
            <a:ext cx="10292602" cy="752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5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Often there are applications where we need ML models to be </a:t>
            </a:r>
            <a:r>
              <a:rPr lang="en-US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interpretable, </a:t>
            </a:r>
            <a:r>
              <a:rPr lang="en-US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and </a:t>
            </a:r>
            <a:r>
              <a:rPr lang="en-US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not</a:t>
            </a:r>
            <a:r>
              <a:rPr lang="en-US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just be accurate</a:t>
            </a:r>
          </a:p>
          <a:p>
            <a:pPr marL="285750" indent="-285750">
              <a:lnSpc>
                <a:spcPts val="25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If users do not trust a model or a prediction, they will not use it!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3F4D11-7A32-624A-8F8B-335F53E95E13}"/>
              </a:ext>
            </a:extLst>
          </p:cNvPr>
          <p:cNvGrpSpPr/>
          <p:nvPr/>
        </p:nvGrpSpPr>
        <p:grpSpPr>
          <a:xfrm>
            <a:off x="2509849" y="3300505"/>
            <a:ext cx="7743084" cy="2770639"/>
            <a:chOff x="2642275" y="2364991"/>
            <a:chExt cx="7743084" cy="27706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2BB79D7-F2FE-F941-B29C-C0A4D670AA24}"/>
                </a:ext>
              </a:extLst>
            </p:cNvPr>
            <p:cNvGrpSpPr/>
            <p:nvPr/>
          </p:nvGrpSpPr>
          <p:grpSpPr>
            <a:xfrm>
              <a:off x="2642275" y="2364991"/>
              <a:ext cx="7743084" cy="2770639"/>
              <a:chOff x="2642275" y="2364991"/>
              <a:chExt cx="7743084" cy="2770639"/>
            </a:xfrm>
          </p:grpSpPr>
          <p:grpSp>
            <p:nvGrpSpPr>
              <p:cNvPr id="58" name="Group 63">
                <a:extLst>
                  <a:ext uri="{FF2B5EF4-FFF2-40B4-BE49-F238E27FC236}">
                    <a16:creationId xmlns:a16="http://schemas.microsoft.com/office/drawing/2014/main" id="{1FB2C8A2-4C98-7C43-B1C4-75DD4B16F8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42275" y="3132435"/>
                <a:ext cx="6870898" cy="2003195"/>
                <a:chOff x="666983" y="3641889"/>
                <a:chExt cx="7957098" cy="2375328"/>
              </a:xfrm>
            </p:grpSpPr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960FCC40-9AC0-A64E-9184-D98543EE17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16466" y="4381406"/>
                  <a:ext cx="1703247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62" name="Group 65">
                  <a:extLst>
                    <a:ext uri="{FF2B5EF4-FFF2-40B4-BE49-F238E27FC236}">
                      <a16:creationId xmlns:a16="http://schemas.microsoft.com/office/drawing/2014/main" id="{94A3D838-FE70-C94F-855F-3438B1C8F58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66983" y="3641889"/>
                  <a:ext cx="2656312" cy="2375328"/>
                  <a:chOff x="666983" y="2457625"/>
                  <a:chExt cx="2656312" cy="2375328"/>
                </a:xfrm>
              </p:grpSpPr>
              <p:grpSp>
                <p:nvGrpSpPr>
                  <p:cNvPr id="71" name="Group 76">
                    <a:extLst>
                      <a:ext uri="{FF2B5EF4-FFF2-40B4-BE49-F238E27FC236}">
                        <a16:creationId xmlns:a16="http://schemas.microsoft.com/office/drawing/2014/main" id="{9DCF777B-647E-7646-9B81-CFE7E86341E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66983" y="2457625"/>
                    <a:ext cx="2656312" cy="1588533"/>
                    <a:chOff x="1012564" y="2145915"/>
                    <a:chExt cx="3086506" cy="1963941"/>
                  </a:xfrm>
                </p:grpSpPr>
                <p:pic>
                  <p:nvPicPr>
                    <p:cNvPr id="73" name="Picture 78" descr="A close up of a logo&#10;&#10;Description automatically generated">
                      <a:extLst>
                        <a:ext uri="{FF2B5EF4-FFF2-40B4-BE49-F238E27FC236}">
                          <a16:creationId xmlns:a16="http://schemas.microsoft.com/office/drawing/2014/main" id="{5AC618D4-8BF2-7446-8A5A-7B13AB2B926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12564" y="2145915"/>
                      <a:ext cx="3086506" cy="196394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74" name="Oval 73">
                      <a:extLst>
                        <a:ext uri="{FF2B5EF4-FFF2-40B4-BE49-F238E27FC236}">
                          <a16:creationId xmlns:a16="http://schemas.microsoft.com/office/drawing/2014/main" id="{9AAB4F73-00AF-E340-A1CA-E5CC8175B2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1627" y="2442731"/>
                      <a:ext cx="296009" cy="306021"/>
                    </a:xfrm>
                    <a:prstGeom prst="ellipse">
                      <a:avLst/>
                    </a:prstGeom>
                    <a:solidFill>
                      <a:schemeClr val="tx2">
                        <a:alpha val="60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72" name="Text Box 14">
                    <a:extLst>
                      <a:ext uri="{FF2B5EF4-FFF2-40B4-BE49-F238E27FC236}">
                        <a16:creationId xmlns:a16="http://schemas.microsoft.com/office/drawing/2014/main" id="{0040DF4B-65E8-FA41-A07E-5745D071EFB0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01815" y="4436712"/>
                    <a:ext cx="1056925" cy="39624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37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37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37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37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37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7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7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7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7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r>
                      <a:rPr lang="en-US" altLang="en-US" sz="1400" dirty="0"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a:t>MODEL</a:t>
                    </a:r>
                    <a:endParaRPr lang="en-US" altLang="en-US" sz="1200" dirty="0">
                      <a:latin typeface="Times New Roman" panose="02020603050405020304" pitchFamily="18" charset="0"/>
                      <a:ea typeface="Times New Roman" panose="02020603050405020304" pitchFamily="18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64" name="Text Box 2">
                  <a:extLst>
                    <a:ext uri="{FF2B5EF4-FFF2-40B4-BE49-F238E27FC236}">
                      <a16:creationId xmlns:a16="http://schemas.microsoft.com/office/drawing/2014/main" id="{9752A222-67FF-A547-A5BF-46A09DE8D6B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19713" y="5618724"/>
                  <a:ext cx="3204368" cy="39779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37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37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37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37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37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7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7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7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7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1400" dirty="0">
                      <a:latin typeface="Calibri" panose="020F0502020204030204" pitchFamily="34" charset="0"/>
                      <a:ea typeface="Times New Roman" panose="02020603050405020304" pitchFamily="18" charset="0"/>
                      <a:cs typeface="Calibri" panose="020F0502020204030204" pitchFamily="34" charset="0"/>
                    </a:rPr>
                    <a:t>DOCTORS</a:t>
                  </a:r>
                  <a:endParaRPr lang="en-US" altLang="en-US" sz="12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F341075-51E1-DC41-A1ED-F7A9A5ED75B3}"/>
                  </a:ext>
                </a:extLst>
              </p:cNvPr>
              <p:cNvSpPr/>
              <p:nvPr/>
            </p:nvSpPr>
            <p:spPr bwMode="auto">
              <a:xfrm>
                <a:off x="2700575" y="3677174"/>
                <a:ext cx="219976" cy="208746"/>
              </a:xfrm>
              <a:prstGeom prst="ellipse">
                <a:avLst/>
              </a:prstGeom>
              <a:solidFill>
                <a:schemeClr val="tx2">
                  <a:alpha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6A6D4B1-A8A0-E646-A26C-69A368D2971D}"/>
                  </a:ext>
                </a:extLst>
              </p:cNvPr>
              <p:cNvSpPr/>
              <p:nvPr/>
            </p:nvSpPr>
            <p:spPr bwMode="auto">
              <a:xfrm>
                <a:off x="2700575" y="4013239"/>
                <a:ext cx="219976" cy="208746"/>
              </a:xfrm>
              <a:prstGeom prst="ellipse">
                <a:avLst/>
              </a:prstGeom>
              <a:solidFill>
                <a:schemeClr val="tx2">
                  <a:alpha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3B3BDE4B-384B-D143-9181-D3EAAE3AD1CA}"/>
                  </a:ext>
                </a:extLst>
              </p:cNvPr>
              <p:cNvSpPr/>
              <p:nvPr/>
            </p:nvSpPr>
            <p:spPr bwMode="auto">
              <a:xfrm>
                <a:off x="3340610" y="3199205"/>
                <a:ext cx="219976" cy="208746"/>
              </a:xfrm>
              <a:prstGeom prst="ellipse">
                <a:avLst/>
              </a:prstGeom>
              <a:solidFill>
                <a:srgbClr val="002060"/>
              </a:solidFill>
              <a:ln w="952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19D48559-CDF7-5E4F-B28A-EF91C240EA85}"/>
                  </a:ext>
                </a:extLst>
              </p:cNvPr>
              <p:cNvSpPr/>
              <p:nvPr/>
            </p:nvSpPr>
            <p:spPr bwMode="auto">
              <a:xfrm>
                <a:off x="3343594" y="3529532"/>
                <a:ext cx="219976" cy="208746"/>
              </a:xfrm>
              <a:prstGeom prst="ellipse">
                <a:avLst/>
              </a:prstGeom>
              <a:solidFill>
                <a:srgbClr val="002060"/>
              </a:solidFill>
              <a:ln w="952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C1FAA794-4F6B-394E-8310-D190ED4A6E75}"/>
                  </a:ext>
                </a:extLst>
              </p:cNvPr>
              <p:cNvSpPr/>
              <p:nvPr/>
            </p:nvSpPr>
            <p:spPr bwMode="auto">
              <a:xfrm>
                <a:off x="3343416" y="3881615"/>
                <a:ext cx="219976" cy="208746"/>
              </a:xfrm>
              <a:prstGeom prst="ellipse">
                <a:avLst/>
              </a:prstGeom>
              <a:solidFill>
                <a:srgbClr val="002060"/>
              </a:solidFill>
              <a:ln w="952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9F7E3253-1508-394D-896E-2CA411C7BC52}"/>
                  </a:ext>
                </a:extLst>
              </p:cNvPr>
              <p:cNvSpPr/>
              <p:nvPr/>
            </p:nvSpPr>
            <p:spPr bwMode="auto">
              <a:xfrm>
                <a:off x="3341616" y="4221581"/>
                <a:ext cx="219976" cy="208746"/>
              </a:xfrm>
              <a:prstGeom prst="ellipse">
                <a:avLst/>
              </a:prstGeom>
              <a:solidFill>
                <a:srgbClr val="002060"/>
              </a:solidFill>
              <a:ln w="952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0F117CF3-288F-C04B-9215-AB2507236B36}"/>
                  </a:ext>
                </a:extLst>
              </p:cNvPr>
              <p:cNvSpPr/>
              <p:nvPr/>
            </p:nvSpPr>
            <p:spPr bwMode="auto">
              <a:xfrm>
                <a:off x="3985172" y="3193923"/>
                <a:ext cx="219976" cy="20874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6183ADA0-7488-B942-B72A-86022F9FFF1E}"/>
                  </a:ext>
                </a:extLst>
              </p:cNvPr>
              <p:cNvSpPr/>
              <p:nvPr/>
            </p:nvSpPr>
            <p:spPr bwMode="auto">
              <a:xfrm>
                <a:off x="3981956" y="3529532"/>
                <a:ext cx="219976" cy="20874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3CC5732-DCCC-124A-AB37-C44E4555F36F}"/>
                  </a:ext>
                </a:extLst>
              </p:cNvPr>
              <p:cNvSpPr/>
              <p:nvPr/>
            </p:nvSpPr>
            <p:spPr bwMode="auto">
              <a:xfrm>
                <a:off x="3981956" y="3869799"/>
                <a:ext cx="219976" cy="20874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F8673FE7-B8AC-0846-9CFC-FE0C78FDABF1}"/>
                  </a:ext>
                </a:extLst>
              </p:cNvPr>
              <p:cNvSpPr/>
              <p:nvPr/>
            </p:nvSpPr>
            <p:spPr bwMode="auto">
              <a:xfrm>
                <a:off x="3981196" y="4210066"/>
                <a:ext cx="219976" cy="20874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E0539BD-3E2A-F244-B5C4-9F0E3D9ED175}"/>
                  </a:ext>
                </a:extLst>
              </p:cNvPr>
              <p:cNvSpPr/>
              <p:nvPr/>
            </p:nvSpPr>
            <p:spPr bwMode="auto">
              <a:xfrm>
                <a:off x="4620318" y="3672869"/>
                <a:ext cx="219976" cy="20874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pic>
            <p:nvPicPr>
              <p:cNvPr id="91" name="Picture 90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27C067B3-3381-8443-9966-94FB248552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35335" y="2767512"/>
                <a:ext cx="1470742" cy="1810713"/>
              </a:xfrm>
              <a:prstGeom prst="rect">
                <a:avLst/>
              </a:prstGeom>
            </p:spPr>
          </p:pic>
          <p:sp>
            <p:nvSpPr>
              <p:cNvPr id="92" name="Text Box 5">
                <a:extLst>
                  <a:ext uri="{FF2B5EF4-FFF2-40B4-BE49-F238E27FC236}">
                    <a16:creationId xmlns:a16="http://schemas.microsoft.com/office/drawing/2014/main" id="{BD40E9D0-33E1-7E4F-8BCF-59858C2DD7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17392" y="3123174"/>
                <a:ext cx="1386921" cy="45003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solidFill>
                  <a:schemeClr val="tx1">
                    <a:lumMod val="50000"/>
                  </a:schemeClr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defRPr sz="37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37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37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37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37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7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7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7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700" b="1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500" b="0" i="1" dirty="0"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This patient has COVID-19!</a:t>
                </a:r>
                <a:endParaRPr lang="en-US" altLang="en-US" sz="1500" b="0" dirty="0">
                  <a:latin typeface="Times New Roman" panose="02020603050405020304" pitchFamily="18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" name="Oval Callout 6">
                <a:extLst>
                  <a:ext uri="{FF2B5EF4-FFF2-40B4-BE49-F238E27FC236}">
                    <a16:creationId xmlns:a16="http://schemas.microsoft.com/office/drawing/2014/main" id="{A9EC7242-8464-5543-929F-74BC77A59231}"/>
                  </a:ext>
                </a:extLst>
              </p:cNvPr>
              <p:cNvSpPr/>
              <p:nvPr/>
            </p:nvSpPr>
            <p:spPr>
              <a:xfrm>
                <a:off x="8488838" y="2364991"/>
                <a:ext cx="1896521" cy="805042"/>
              </a:xfrm>
              <a:prstGeom prst="wedgeEllipseCallout">
                <a:avLst>
                  <a:gd name="adj1" fmla="val -49159"/>
                  <a:gd name="adj2" fmla="val 80957"/>
                </a:avLst>
              </a:prstGeom>
              <a:noFill/>
              <a:ln w="28575">
                <a:solidFill>
                  <a:srgbClr val="023D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B6A119-D423-1543-ABF2-9F96C2C1F17A}"/>
                  </a:ext>
                </a:extLst>
              </p:cNvPr>
              <p:cNvSpPr txBox="1"/>
              <p:nvPr/>
            </p:nvSpPr>
            <p:spPr>
              <a:xfrm>
                <a:off x="8720137" y="2490136"/>
                <a:ext cx="154035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Why? Because the model says so? </a:t>
                </a:r>
                <a:r>
                  <a:rPr lang="en-US" sz="2000" dirty="0">
                    <a:solidFill>
                      <a:srgbClr val="C00000"/>
                    </a:solidFill>
                  </a:rPr>
                  <a:t>⨯</a:t>
                </a:r>
              </a:p>
              <a:p>
                <a:r>
                  <a:rPr lang="en-US" sz="1400" dirty="0"/>
                  <a:t> </a:t>
                </a:r>
                <a:endParaRPr sz="1400" dirty="0"/>
              </a:p>
            </p:txBody>
          </p:sp>
        </p:grpSp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7B8E915F-02DF-854F-9884-79C83C66956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56666" y="3399366"/>
              <a:ext cx="392641" cy="33604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0CB718F-E2F0-324D-AE1B-6E479CE6A7AA}"/>
              </a:ext>
            </a:extLst>
          </p:cNvPr>
          <p:cNvSpPr/>
          <p:nvPr/>
        </p:nvSpPr>
        <p:spPr>
          <a:xfrm>
            <a:off x="2011495" y="3081176"/>
            <a:ext cx="8284824" cy="3113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8983BCD-4DD2-9440-A153-2345B6456602}"/>
              </a:ext>
            </a:extLst>
          </p:cNvPr>
          <p:cNvGrpSpPr/>
          <p:nvPr/>
        </p:nvGrpSpPr>
        <p:grpSpPr>
          <a:xfrm>
            <a:off x="1656083" y="3300505"/>
            <a:ext cx="8995647" cy="2819278"/>
            <a:chOff x="1508106" y="4988488"/>
            <a:chExt cx="8995647" cy="281927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30B05A-2959-174A-9320-10FD14A1BEA3}"/>
                </a:ext>
              </a:extLst>
            </p:cNvPr>
            <p:cNvGrpSpPr/>
            <p:nvPr/>
          </p:nvGrpSpPr>
          <p:grpSpPr>
            <a:xfrm>
              <a:off x="1508106" y="5182925"/>
              <a:ext cx="8542877" cy="2624841"/>
              <a:chOff x="3039792" y="5180181"/>
              <a:chExt cx="8542877" cy="2624841"/>
            </a:xfrm>
          </p:grpSpPr>
          <p:grpSp>
            <p:nvGrpSpPr>
              <p:cNvPr id="21" name="Group 63">
                <a:extLst>
                  <a:ext uri="{FF2B5EF4-FFF2-40B4-BE49-F238E27FC236}">
                    <a16:creationId xmlns:a16="http://schemas.microsoft.com/office/drawing/2014/main" id="{770008A3-A0BD-2640-BCDF-57D795D6A8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39792" y="5180181"/>
                <a:ext cx="8542877" cy="2624841"/>
                <a:chOff x="666983" y="2956213"/>
                <a:chExt cx="9893399" cy="3112456"/>
              </a:xfrm>
            </p:grpSpPr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C18270D4-93F8-8F47-B6CA-794771F5DA65}"/>
                    </a:ext>
                  </a:extLst>
                </p:cNvPr>
                <p:cNvCxnSpPr/>
                <p:nvPr/>
              </p:nvCxnSpPr>
              <p:spPr>
                <a:xfrm>
                  <a:off x="6843156" y="4318585"/>
                  <a:ext cx="102571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25" name="Group 65">
                  <a:extLst>
                    <a:ext uri="{FF2B5EF4-FFF2-40B4-BE49-F238E27FC236}">
                      <a16:creationId xmlns:a16="http://schemas.microsoft.com/office/drawing/2014/main" id="{F203C271-438A-864E-8A10-4A5DABFFC4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66983" y="3641889"/>
                  <a:ext cx="2656312" cy="2375328"/>
                  <a:chOff x="666983" y="2457625"/>
                  <a:chExt cx="2656312" cy="2375328"/>
                </a:xfrm>
              </p:grpSpPr>
              <p:grpSp>
                <p:nvGrpSpPr>
                  <p:cNvPr id="37" name="Group 76">
                    <a:extLst>
                      <a:ext uri="{FF2B5EF4-FFF2-40B4-BE49-F238E27FC236}">
                        <a16:creationId xmlns:a16="http://schemas.microsoft.com/office/drawing/2014/main" id="{DC109863-17D8-2E46-8F04-7542D9DD033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666983" y="2457625"/>
                    <a:ext cx="2656312" cy="1588533"/>
                    <a:chOff x="1012564" y="2145915"/>
                    <a:chExt cx="3086506" cy="1963941"/>
                  </a:xfrm>
                </p:grpSpPr>
                <p:pic>
                  <p:nvPicPr>
                    <p:cNvPr id="39" name="Picture 78" descr="A close up of a logo&#10;&#10;Description automatically generated">
                      <a:extLst>
                        <a:ext uri="{FF2B5EF4-FFF2-40B4-BE49-F238E27FC236}">
                          <a16:creationId xmlns:a16="http://schemas.microsoft.com/office/drawing/2014/main" id="{BAEEAE3E-BF69-3D4C-9D79-93B1A73F38C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12564" y="2145915"/>
                      <a:ext cx="3086506" cy="196394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40" name="Oval 39">
                      <a:extLst>
                        <a:ext uri="{FF2B5EF4-FFF2-40B4-BE49-F238E27FC236}">
                          <a16:creationId xmlns:a16="http://schemas.microsoft.com/office/drawing/2014/main" id="{B037199C-9750-4A48-9FA1-D5245D155E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1627" y="2442731"/>
                      <a:ext cx="296009" cy="306021"/>
                    </a:xfrm>
                    <a:prstGeom prst="ellipse">
                      <a:avLst/>
                    </a:prstGeom>
                    <a:solidFill>
                      <a:schemeClr val="tx2">
                        <a:alpha val="60000"/>
                      </a:schemeClr>
                    </a:solidFill>
                    <a:ln w="95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en-US"/>
                    </a:p>
                  </p:txBody>
                </p:sp>
              </p:grpSp>
              <p:sp>
                <p:nvSpPr>
                  <p:cNvPr id="38" name="Text Box 14">
                    <a:extLst>
                      <a:ext uri="{FF2B5EF4-FFF2-40B4-BE49-F238E27FC236}">
                        <a16:creationId xmlns:a16="http://schemas.microsoft.com/office/drawing/2014/main" id="{10F13992-8067-AD4F-AC2E-1686229D9D3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104706" y="4436711"/>
                    <a:ext cx="1056925" cy="39624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37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37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37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37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37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7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7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7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7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r>
                      <a:rPr lang="en-US" altLang="en-US" sz="1400" dirty="0"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a:t>MODEL</a:t>
                    </a:r>
                    <a:endParaRPr lang="en-US" altLang="en-US" sz="1200" dirty="0">
                      <a:latin typeface="Times New Roman" panose="02020603050405020304" pitchFamily="18" charset="0"/>
                      <a:ea typeface="Times New Roman" panose="02020603050405020304" pitchFamily="18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6" name="Group 66">
                  <a:extLst>
                    <a:ext uri="{FF2B5EF4-FFF2-40B4-BE49-F238E27FC236}">
                      <a16:creationId xmlns:a16="http://schemas.microsoft.com/office/drawing/2014/main" id="{E1FE252E-5676-AA4C-9E6D-F95B381EAD1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133080" y="2956213"/>
                  <a:ext cx="2916557" cy="3112456"/>
                  <a:chOff x="4133080" y="1771949"/>
                  <a:chExt cx="2916557" cy="3112456"/>
                </a:xfrm>
              </p:grpSpPr>
              <p:grpSp>
                <p:nvGrpSpPr>
                  <p:cNvPr id="32" name="Group 71">
                    <a:extLst>
                      <a:ext uri="{FF2B5EF4-FFF2-40B4-BE49-F238E27FC236}">
                        <a16:creationId xmlns:a16="http://schemas.microsoft.com/office/drawing/2014/main" id="{79FE0AF9-57E5-F745-A02E-78434D63903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412218" y="1771949"/>
                    <a:ext cx="2479369" cy="2626515"/>
                    <a:chOff x="5105302" y="1815075"/>
                    <a:chExt cx="2479402" cy="2803949"/>
                  </a:xfrm>
                </p:grpSpPr>
                <p:sp>
                  <p:nvSpPr>
                    <p:cNvPr id="34" name="Rectangle 33">
                      <a:extLst>
                        <a:ext uri="{FF2B5EF4-FFF2-40B4-BE49-F238E27FC236}">
                          <a16:creationId xmlns:a16="http://schemas.microsoft.com/office/drawing/2014/main" id="{FAA69F28-FCA2-7A4E-84FC-A6B75C5C85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05302" y="2197545"/>
                      <a:ext cx="2280651" cy="2421479"/>
                    </a:xfrm>
                    <a:prstGeom prst="rect">
                      <a:avLst/>
                    </a:prstGeom>
                    <a:solidFill>
                      <a:schemeClr val="bg2">
                        <a:lumMod val="40000"/>
                        <a:lumOff val="60000"/>
                      </a:schemeClr>
                    </a:solidFill>
                    <a:ln w="12700">
                      <a:solidFill>
                        <a:schemeClr val="tx1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en-US"/>
                    </a:p>
                  </p:txBody>
                </p:sp>
                <p:sp>
                  <p:nvSpPr>
                    <p:cNvPr id="35" name="Text Box 13">
                      <a:extLst>
                        <a:ext uri="{FF2B5EF4-FFF2-40B4-BE49-F238E27FC236}">
                          <a16:creationId xmlns:a16="http://schemas.microsoft.com/office/drawing/2014/main" id="{30AEB0AF-B952-124F-8D6F-0F1A23B641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73188" y="2415393"/>
                      <a:ext cx="2168229" cy="2032153"/>
                    </a:xfrm>
                    <a:prstGeom prst="rect">
                      <a:avLst/>
                    </a:prstGeom>
                    <a:solidFill>
                      <a:schemeClr val="bg2">
                        <a:lumMod val="40000"/>
                        <a:lumOff val="60000"/>
                      </a:schemeClr>
                    </a:solidFill>
                    <a:ln w="6350">
                      <a:noFill/>
                    </a:ln>
                  </p:spPr>
                  <p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en-US" b="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Patient Symptoms</a:t>
                      </a:r>
                    </a:p>
                    <a:p>
                      <a:pPr algn="ctr">
                        <a:defRPr/>
                      </a:pPr>
                      <a:r>
                        <a:rPr lang="en-US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Fever </a:t>
                      </a:r>
                      <a:r>
                        <a:rPr lang="en-US" sz="2000" dirty="0">
                          <a:solidFill>
                            <a:srgbClr val="9FE55A"/>
                          </a:solidFill>
                        </a:rPr>
                        <a:t>✓</a:t>
                      </a:r>
                      <a:endParaRPr lang="en-US" sz="2000" dirty="0"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  <a:p>
                      <a:pPr algn="ctr">
                        <a:defRPr/>
                      </a:pPr>
                      <a:r>
                        <a:rPr lang="en-US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Dry cough </a:t>
                      </a:r>
                      <a:r>
                        <a:rPr lang="en-US" sz="2000" dirty="0">
                          <a:solidFill>
                            <a:srgbClr val="9FE55A"/>
                          </a:solidFill>
                        </a:rPr>
                        <a:t>✓</a:t>
                      </a:r>
                    </a:p>
                    <a:p>
                      <a:pPr algn="ctr">
                        <a:defRPr/>
                      </a:pPr>
                      <a:r>
                        <a:rPr lang="en-US" dirty="0"/>
                        <a:t>   Tiredness </a:t>
                      </a:r>
                      <a:r>
                        <a:rPr lang="en-US" sz="2000" dirty="0">
                          <a:solidFill>
                            <a:srgbClr val="9FE55A"/>
                          </a:solidFill>
                        </a:rPr>
                        <a:t>✓</a:t>
                      </a:r>
                    </a:p>
                    <a:p>
                      <a:pPr algn="ctr">
                        <a:defRPr/>
                      </a:pPr>
                      <a:r>
                        <a:rPr lang="en-US" dirty="0"/>
                        <a:t>Loss of smell 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</a:rPr>
                        <a:t>⨯</a:t>
                      </a:r>
                    </a:p>
                    <a:p>
                      <a:pPr algn="ctr">
                        <a:defRPr/>
                      </a:pPr>
                      <a:endParaRPr lang="en-US" dirty="0"/>
                    </a:p>
                    <a:p>
                      <a:pPr algn="ctr">
                        <a:defRPr/>
                      </a:pPr>
                      <a:r>
                        <a:rPr lang="en-US" dirty="0"/>
                        <a:t> </a:t>
                      </a:r>
                    </a:p>
                    <a:p>
                      <a:pPr algn="ctr">
                        <a:spcAft>
                          <a:spcPts val="0"/>
                        </a:spcAft>
                        <a:defRPr/>
                      </a:pPr>
                      <a:r>
                        <a:rPr lang="en-US" sz="1200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algn="ctr">
                        <a:spcAft>
                          <a:spcPts val="0"/>
                        </a:spcAft>
                        <a:defRPr/>
                      </a:pPr>
                      <a:endParaRPr lang="en-US" sz="1200" b="0" dirty="0"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6" name="Text Box 5">
                      <a:extLst>
                        <a:ext uri="{FF2B5EF4-FFF2-40B4-BE49-F238E27FC236}">
                          <a16:creationId xmlns:a16="http://schemas.microsoft.com/office/drawing/2014/main" id="{4F709DA4-0F72-EF40-ACE7-F2D673EFCA10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5976880" y="1815075"/>
                      <a:ext cx="1607824" cy="569686"/>
                    </a:xfrm>
                    <a:prstGeom prst="rect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12700">
                      <a:solidFill>
                        <a:schemeClr val="tx1">
                          <a:lumMod val="50000"/>
                        </a:schemeClr>
                      </a:solidFill>
                      <a:miter lim="800000"/>
                      <a:headEnd/>
                      <a:tailEnd/>
                    </a:ln>
                  </p:spPr>
                  <p:txBody>
                    <a:bodyPr anchor="ctr"/>
                    <a:lstStyle>
                      <a:lvl1pPr>
                        <a:defRPr sz="37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defRPr sz="37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defRPr sz="37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defRPr sz="37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defRPr sz="37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7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7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7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37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algn="ctr"/>
                      <a:r>
                        <a:rPr lang="en-US" altLang="en-US" sz="1500" b="0" i="1" dirty="0"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This patient has COVID-19!</a:t>
                      </a:r>
                      <a:endParaRPr lang="en-US" altLang="en-US" sz="1500" b="0" dirty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33" name="Text Box 6">
                    <a:extLst>
                      <a:ext uri="{FF2B5EF4-FFF2-40B4-BE49-F238E27FC236}">
                        <a16:creationId xmlns:a16="http://schemas.microsoft.com/office/drawing/2014/main" id="{6810CDF0-D9AC-7B4B-A7A6-4B9663E24B7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133080" y="4440577"/>
                    <a:ext cx="2916557" cy="44382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635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defRPr sz="37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37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37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37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37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7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7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7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700" b="1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algn="ctr"/>
                    <a:r>
                      <a:rPr lang="en-US" altLang="en-US" sz="1400" dirty="0"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a:t>PREDICTIONS/EXPLANATIONS</a:t>
                    </a:r>
                    <a:endParaRPr lang="en-US" altLang="en-US" sz="1200" dirty="0">
                      <a:latin typeface="Times New Roman" panose="02020603050405020304" pitchFamily="18" charset="0"/>
                      <a:ea typeface="Times New Roman" panose="02020603050405020304" pitchFamily="18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31" name="Text Box 2">
                  <a:extLst>
                    <a:ext uri="{FF2B5EF4-FFF2-40B4-BE49-F238E27FC236}">
                      <a16:creationId xmlns:a16="http://schemas.microsoft.com/office/drawing/2014/main" id="{1ADE33E4-E0B5-D745-B592-22686D82304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356013" y="5632724"/>
                  <a:ext cx="3204369" cy="39779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635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defRPr sz="37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37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37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37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37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7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7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7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7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1400" dirty="0">
                      <a:latin typeface="Calibri" panose="020F0502020204030204" pitchFamily="34" charset="0"/>
                      <a:ea typeface="Times New Roman" panose="02020603050405020304" pitchFamily="18" charset="0"/>
                      <a:cs typeface="Calibri" panose="020F0502020204030204" pitchFamily="34" charset="0"/>
                    </a:rPr>
                    <a:t>DOCTORS</a:t>
                  </a:r>
                  <a:endParaRPr lang="en-US" altLang="en-US" sz="12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28" name="Curved Connector 27">
                  <a:extLst>
                    <a:ext uri="{FF2B5EF4-FFF2-40B4-BE49-F238E27FC236}">
                      <a16:creationId xmlns:a16="http://schemas.microsoft.com/office/drawing/2014/main" id="{E2FCA115-C7DB-624A-BCAD-3FF54CE801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85728" y="3144410"/>
                  <a:ext cx="1607802" cy="1089243"/>
                </a:xfrm>
                <a:prstGeom prst="curvedConnector3">
                  <a:avLst>
                    <a:gd name="adj1" fmla="val 2970"/>
                  </a:avLst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3C7B9D73-97EF-574C-A844-D694C195FB0D}"/>
                  </a:ext>
                </a:extLst>
              </p:cNvPr>
              <p:cNvSpPr/>
              <p:nvPr/>
            </p:nvSpPr>
            <p:spPr bwMode="auto">
              <a:xfrm>
                <a:off x="3098092" y="6303174"/>
                <a:ext cx="219976" cy="208746"/>
              </a:xfrm>
              <a:prstGeom prst="ellipse">
                <a:avLst/>
              </a:prstGeom>
              <a:solidFill>
                <a:schemeClr val="tx2">
                  <a:alpha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F2569F3-AD88-864E-ABE9-D25343C3A67E}"/>
                  </a:ext>
                </a:extLst>
              </p:cNvPr>
              <p:cNvSpPr/>
              <p:nvPr/>
            </p:nvSpPr>
            <p:spPr bwMode="auto">
              <a:xfrm>
                <a:off x="3098092" y="6639239"/>
                <a:ext cx="219976" cy="208746"/>
              </a:xfrm>
              <a:prstGeom prst="ellipse">
                <a:avLst/>
              </a:prstGeom>
              <a:solidFill>
                <a:schemeClr val="tx2">
                  <a:alpha val="6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4D6D714-4934-2D47-977A-58B06BA98D31}"/>
                  </a:ext>
                </a:extLst>
              </p:cNvPr>
              <p:cNvSpPr/>
              <p:nvPr/>
            </p:nvSpPr>
            <p:spPr bwMode="auto">
              <a:xfrm>
                <a:off x="3738127" y="5825205"/>
                <a:ext cx="219976" cy="208746"/>
              </a:xfrm>
              <a:prstGeom prst="ellipse">
                <a:avLst/>
              </a:prstGeom>
              <a:solidFill>
                <a:srgbClr val="002060"/>
              </a:solidFill>
              <a:ln w="952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5F9AD00-9788-344E-BCA9-44DD10239138}"/>
                  </a:ext>
                </a:extLst>
              </p:cNvPr>
              <p:cNvSpPr/>
              <p:nvPr/>
            </p:nvSpPr>
            <p:spPr bwMode="auto">
              <a:xfrm>
                <a:off x="3741111" y="6155532"/>
                <a:ext cx="219976" cy="208746"/>
              </a:xfrm>
              <a:prstGeom prst="ellipse">
                <a:avLst/>
              </a:prstGeom>
              <a:solidFill>
                <a:srgbClr val="002060"/>
              </a:solidFill>
              <a:ln w="952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083909BE-3BB5-7847-A1DA-625FA53B7996}"/>
                  </a:ext>
                </a:extLst>
              </p:cNvPr>
              <p:cNvSpPr/>
              <p:nvPr/>
            </p:nvSpPr>
            <p:spPr bwMode="auto">
              <a:xfrm>
                <a:off x="3740933" y="6507615"/>
                <a:ext cx="219976" cy="208746"/>
              </a:xfrm>
              <a:prstGeom prst="ellipse">
                <a:avLst/>
              </a:prstGeom>
              <a:solidFill>
                <a:srgbClr val="002060"/>
              </a:solidFill>
              <a:ln w="952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8B65314-5D94-BF40-9AE7-9142BAC6AE33}"/>
                  </a:ext>
                </a:extLst>
              </p:cNvPr>
              <p:cNvSpPr/>
              <p:nvPr/>
            </p:nvSpPr>
            <p:spPr bwMode="auto">
              <a:xfrm>
                <a:off x="3739133" y="6847581"/>
                <a:ext cx="219976" cy="208746"/>
              </a:xfrm>
              <a:prstGeom prst="ellipse">
                <a:avLst/>
              </a:prstGeom>
              <a:solidFill>
                <a:srgbClr val="002060"/>
              </a:solidFill>
              <a:ln w="952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7C3B29D7-8672-D546-9BC4-19976D24ADCA}"/>
                  </a:ext>
                </a:extLst>
              </p:cNvPr>
              <p:cNvSpPr/>
              <p:nvPr/>
            </p:nvSpPr>
            <p:spPr bwMode="auto">
              <a:xfrm>
                <a:off x="4382689" y="5819923"/>
                <a:ext cx="219976" cy="20874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258958F-5619-9B40-9918-65637E37A060}"/>
                  </a:ext>
                </a:extLst>
              </p:cNvPr>
              <p:cNvSpPr/>
              <p:nvPr/>
            </p:nvSpPr>
            <p:spPr bwMode="auto">
              <a:xfrm>
                <a:off x="4379473" y="6155532"/>
                <a:ext cx="219976" cy="20874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33579BC-B33E-3948-9F52-EBAE36523C00}"/>
                  </a:ext>
                </a:extLst>
              </p:cNvPr>
              <p:cNvSpPr/>
              <p:nvPr/>
            </p:nvSpPr>
            <p:spPr bwMode="auto">
              <a:xfrm>
                <a:off x="4379473" y="6495799"/>
                <a:ext cx="219976" cy="20874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3234A8E-513A-F244-80E6-00648E7CCCD5}"/>
                  </a:ext>
                </a:extLst>
              </p:cNvPr>
              <p:cNvSpPr/>
              <p:nvPr/>
            </p:nvSpPr>
            <p:spPr bwMode="auto">
              <a:xfrm>
                <a:off x="4378713" y="6836066"/>
                <a:ext cx="219976" cy="208746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043DC10-3DF2-F04A-A607-C3000A390444}"/>
                  </a:ext>
                </a:extLst>
              </p:cNvPr>
              <p:cNvSpPr/>
              <p:nvPr/>
            </p:nvSpPr>
            <p:spPr bwMode="auto">
              <a:xfrm>
                <a:off x="5017835" y="6298869"/>
                <a:ext cx="219976" cy="20874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9525"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pic>
            <p:nvPicPr>
              <p:cNvPr id="59" name="Picture 58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E0D66DC5-F62D-2547-A22B-CB82235183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89694" y="5388265"/>
                <a:ext cx="1470742" cy="1810713"/>
              </a:xfrm>
              <a:prstGeom prst="rect">
                <a:avLst/>
              </a:prstGeom>
            </p:spPr>
          </p:pic>
        </p:grpSp>
        <p:sp>
          <p:nvSpPr>
            <p:cNvPr id="95" name="Oval Callout 94">
              <a:extLst>
                <a:ext uri="{FF2B5EF4-FFF2-40B4-BE49-F238E27FC236}">
                  <a16:creationId xmlns:a16="http://schemas.microsoft.com/office/drawing/2014/main" id="{9A24324C-A3F1-CD41-8F0B-B69B48F58455}"/>
                </a:ext>
              </a:extLst>
            </p:cNvPr>
            <p:cNvSpPr/>
            <p:nvPr/>
          </p:nvSpPr>
          <p:spPr>
            <a:xfrm>
              <a:off x="9181819" y="4988488"/>
              <a:ext cx="1321934" cy="805042"/>
            </a:xfrm>
            <a:prstGeom prst="wedgeEllipseCallout">
              <a:avLst>
                <a:gd name="adj1" fmla="val -49159"/>
                <a:gd name="adj2" fmla="val 80957"/>
              </a:avLst>
            </a:prstGeom>
            <a:noFill/>
            <a:ln w="28575">
              <a:solidFill>
                <a:srgbClr val="023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9A9C40-E582-3041-BE9C-7FCE0E59C383}"/>
                </a:ext>
              </a:extLst>
            </p:cNvPr>
            <p:cNvSpPr txBox="1"/>
            <p:nvPr/>
          </p:nvSpPr>
          <p:spPr>
            <a:xfrm>
              <a:off x="9547464" y="5206343"/>
              <a:ext cx="721672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Ok </a:t>
              </a:r>
              <a:r>
                <a:rPr lang="en-US" sz="2000" dirty="0">
                  <a:solidFill>
                    <a:srgbClr val="9FE55A"/>
                  </a:solidFill>
                </a:rPr>
                <a:t>✓</a:t>
              </a:r>
              <a:endParaRPr lang="en-US" sz="20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endParaRPr>
            </a:p>
            <a:p>
              <a:endParaRPr dirty="0"/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74AF2921-E1FA-F140-AA7D-BB99E07AE245}"/>
              </a:ext>
            </a:extLst>
          </p:cNvPr>
          <p:cNvSpPr/>
          <p:nvPr/>
        </p:nvSpPr>
        <p:spPr>
          <a:xfrm>
            <a:off x="-11197" y="0"/>
            <a:ext cx="5185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7" name="Slide Number Placeholder 2">
            <a:extLst>
              <a:ext uri="{FF2B5EF4-FFF2-40B4-BE49-F238E27FC236}">
                <a16:creationId xmlns:a16="http://schemas.microsoft.com/office/drawing/2014/main" id="{265555D9-627C-0D4A-B7F4-E7B612EE8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7786" y="6278433"/>
            <a:ext cx="259387" cy="365125"/>
          </a:xfrm>
        </p:spPr>
        <p:txBody>
          <a:bodyPr/>
          <a:lstStyle/>
          <a:p>
            <a:fld id="{E67DCA50-DA11-9C40-9A73-39A963668A7D}" type="slidenum">
              <a:rPr lang="en-PR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fld>
            <a:endParaRPr lang="en-PR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67F04F3-1BE3-914B-8B32-22D19285A4DD}"/>
              </a:ext>
            </a:extLst>
          </p:cNvPr>
          <p:cNvSpPr txBox="1"/>
          <p:nvPr/>
        </p:nvSpPr>
        <p:spPr>
          <a:xfrm>
            <a:off x="2011495" y="1437296"/>
            <a:ext cx="8462943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  <a:spcAft>
                <a:spcPts val="300"/>
              </a:spcAft>
            </a:pPr>
            <a:r>
              <a:rPr lang="en-US" sz="2100" b="1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“The ability to explain or to present in understandable terms to a human”</a:t>
            </a:r>
          </a:p>
          <a:p>
            <a:pPr>
              <a:lnSpc>
                <a:spcPts val="2500"/>
              </a:lnSpc>
              <a:spcAft>
                <a:spcPts val="300"/>
              </a:spcAft>
            </a:pPr>
            <a:r>
              <a:rPr lang="en-US" sz="2100" b="1" i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467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0DFA-D6E7-F84A-889E-7F8AC364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641" y="224953"/>
            <a:ext cx="10540058" cy="897618"/>
          </a:xfrm>
        </p:spPr>
        <p:txBody>
          <a:bodyPr>
            <a:noAutofit/>
          </a:bodyPr>
          <a:lstStyle/>
          <a:p>
            <a:r>
              <a:rPr lang="en-US" sz="35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</a:t>
            </a:r>
            <a:r>
              <a:rPr lang="en-US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ocal </a:t>
            </a:r>
            <a:r>
              <a:rPr lang="en-US" sz="35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</a:t>
            </a:r>
            <a:r>
              <a:rPr lang="en-US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nterpretable </a:t>
            </a:r>
            <a:r>
              <a:rPr lang="en-US" sz="35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</a:t>
            </a:r>
            <a:r>
              <a:rPr lang="en-US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odel-agnostic </a:t>
            </a:r>
            <a:r>
              <a:rPr lang="en-US" sz="35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</a:t>
            </a:r>
            <a:r>
              <a:rPr lang="en-US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xplanations (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LIME</a:t>
            </a:r>
            <a:r>
              <a:rPr lang="en-US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  <a:endParaRPr lang="en-US" sz="2800" b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FD88AF-806D-1E47-8645-96DE6FAB1719}"/>
              </a:ext>
            </a:extLst>
          </p:cNvPr>
          <p:cNvCxnSpPr>
            <a:cxnSpLocks/>
          </p:cNvCxnSpPr>
          <p:nvPr/>
        </p:nvCxnSpPr>
        <p:spPr>
          <a:xfrm flipH="1">
            <a:off x="1017786" y="1019313"/>
            <a:ext cx="10272243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047C8EA-A131-B54A-826A-EA1C383F676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413" y="5866416"/>
            <a:ext cx="824034" cy="824034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E18B801-AAED-2E4E-BF6C-7360112A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7786" y="6316592"/>
            <a:ext cx="259387" cy="365125"/>
          </a:xfrm>
        </p:spPr>
        <p:txBody>
          <a:bodyPr/>
          <a:lstStyle/>
          <a:p>
            <a:fld id="{E67DCA50-DA11-9C40-9A73-39A963668A7D}" type="slidenum">
              <a:rPr lang="en-PR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5</a:t>
            </a:fld>
            <a:endParaRPr lang="en-PR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A3F0F-474C-3243-9042-5474FB819FA5}"/>
              </a:ext>
            </a:extLst>
          </p:cNvPr>
          <p:cNvSpPr txBox="1"/>
          <p:nvPr/>
        </p:nvSpPr>
        <p:spPr>
          <a:xfrm>
            <a:off x="1114097" y="1479695"/>
            <a:ext cx="4638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Ribeiro, Singh &amp; </a:t>
            </a:r>
            <a:r>
              <a:rPr lang="en-US" dirty="0" err="1"/>
              <a:t>Guestrin</a:t>
            </a:r>
            <a:r>
              <a:rPr lang="en-US" dirty="0"/>
              <a:t> </a:t>
            </a:r>
            <a:r>
              <a:rPr lang="en-US" i="1" dirty="0"/>
              <a:t>SIGKDD</a:t>
            </a:r>
            <a:r>
              <a:rPr lang="en-US" dirty="0"/>
              <a:t> (2016)</a:t>
            </a:r>
          </a:p>
        </p:txBody>
      </p:sp>
      <p:pic>
        <p:nvPicPr>
          <p:cNvPr id="4" name="Picture 3" descr="A picture containing clock&#10;&#10;Description automatically generated">
            <a:extLst>
              <a:ext uri="{FF2B5EF4-FFF2-40B4-BE49-F238E27FC236}">
                <a16:creationId xmlns:a16="http://schemas.microsoft.com/office/drawing/2014/main" id="{0ACE094F-C4D3-A14F-983E-C61E0BE7EC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26" t="1645" r="3682" b="8529"/>
          <a:stretch/>
        </p:blipFill>
        <p:spPr>
          <a:xfrm>
            <a:off x="4286835" y="2081232"/>
            <a:ext cx="4825077" cy="30336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EE6089-A2D7-8140-ABDC-FC17A83BD9E0}"/>
              </a:ext>
            </a:extLst>
          </p:cNvPr>
          <p:cNvSpPr txBox="1"/>
          <p:nvPr/>
        </p:nvSpPr>
        <p:spPr>
          <a:xfrm>
            <a:off x="2136507" y="3867192"/>
            <a:ext cx="2122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i="1" dirty="0"/>
              <a:t>locally-faithful</a:t>
            </a:r>
            <a:r>
              <a:rPr lang="en-US" dirty="0"/>
              <a:t> decision boundary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1E6B74-261A-8D45-B981-54984E66BDE1}"/>
              </a:ext>
            </a:extLst>
          </p:cNvPr>
          <p:cNvSpPr txBox="1"/>
          <p:nvPr/>
        </p:nvSpPr>
        <p:spPr>
          <a:xfrm>
            <a:off x="1326059" y="5515521"/>
            <a:ext cx="9238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i="1" dirty="0"/>
              <a:t>Globally</a:t>
            </a:r>
            <a:r>
              <a:rPr lang="en-US" dirty="0"/>
              <a:t>, a linear model will obviously not be good. But near the data point, a linear model </a:t>
            </a:r>
            <a:r>
              <a:rPr lang="en-US" i="1" dirty="0"/>
              <a:t>locally </a:t>
            </a:r>
            <a:r>
              <a:rPr lang="en-US" dirty="0"/>
              <a:t>actually describes the model pretty well!</a:t>
            </a:r>
            <a:endParaRPr lang="en-US" i="1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6D64A5-8E32-0746-A654-D09EDAE9A38E}"/>
              </a:ext>
            </a:extLst>
          </p:cNvPr>
          <p:cNvCxnSpPr>
            <a:cxnSpLocks/>
          </p:cNvCxnSpPr>
          <p:nvPr/>
        </p:nvCxnSpPr>
        <p:spPr>
          <a:xfrm flipH="1">
            <a:off x="5466299" y="2146887"/>
            <a:ext cx="478974" cy="2981076"/>
          </a:xfrm>
          <a:prstGeom prst="line">
            <a:avLst/>
          </a:prstGeom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Cross 27">
            <a:extLst>
              <a:ext uri="{FF2B5EF4-FFF2-40B4-BE49-F238E27FC236}">
                <a16:creationId xmlns:a16="http://schemas.microsoft.com/office/drawing/2014/main" id="{B6E5B036-35B2-1541-9558-281E7CB91211}"/>
              </a:ext>
            </a:extLst>
          </p:cNvPr>
          <p:cNvSpPr/>
          <p:nvPr/>
        </p:nvSpPr>
        <p:spPr>
          <a:xfrm>
            <a:off x="5457894" y="3474139"/>
            <a:ext cx="355108" cy="350323"/>
          </a:xfrm>
          <a:prstGeom prst="plus">
            <a:avLst>
              <a:gd name="adj" fmla="val 3968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55026F37-75AC-1B45-A7B1-C660B69675EF}"/>
              </a:ext>
            </a:extLst>
          </p:cNvPr>
          <p:cNvCxnSpPr>
            <a:cxnSpLocks/>
          </p:cNvCxnSpPr>
          <p:nvPr/>
        </p:nvCxnSpPr>
        <p:spPr>
          <a:xfrm>
            <a:off x="3833442" y="4108711"/>
            <a:ext cx="1624452" cy="26399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47D04FB1-CF13-9C4C-A2F8-468E511A47B1}"/>
              </a:ext>
            </a:extLst>
          </p:cNvPr>
          <p:cNvSpPr/>
          <p:nvPr/>
        </p:nvSpPr>
        <p:spPr>
          <a:xfrm>
            <a:off x="-11197" y="0"/>
            <a:ext cx="5185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90369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0DFA-D6E7-F84A-889E-7F8AC364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641" y="224953"/>
            <a:ext cx="10540058" cy="897618"/>
          </a:xfrm>
        </p:spPr>
        <p:txBody>
          <a:bodyPr>
            <a:noAutofit/>
          </a:bodyPr>
          <a:lstStyle/>
          <a:p>
            <a:r>
              <a:rPr lang="en-US" sz="35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</a:t>
            </a:r>
            <a:r>
              <a:rPr lang="en-US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ocal </a:t>
            </a:r>
            <a:r>
              <a:rPr lang="en-US" sz="35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</a:t>
            </a:r>
            <a:r>
              <a:rPr lang="en-US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nterpretable </a:t>
            </a:r>
            <a:r>
              <a:rPr lang="en-US" sz="35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</a:t>
            </a:r>
            <a:r>
              <a:rPr lang="en-US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odel-agnostic </a:t>
            </a:r>
            <a:r>
              <a:rPr lang="en-US" sz="35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</a:t>
            </a:r>
            <a:r>
              <a:rPr lang="en-US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xplanations (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LIME</a:t>
            </a:r>
            <a:r>
              <a:rPr lang="en-US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  <a:endParaRPr lang="en-US" sz="2800" b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FD88AF-806D-1E47-8645-96DE6FAB1719}"/>
              </a:ext>
            </a:extLst>
          </p:cNvPr>
          <p:cNvCxnSpPr>
            <a:cxnSpLocks/>
          </p:cNvCxnSpPr>
          <p:nvPr/>
        </p:nvCxnSpPr>
        <p:spPr>
          <a:xfrm flipH="1">
            <a:off x="1017786" y="1019313"/>
            <a:ext cx="10272243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047C8EA-A131-B54A-826A-EA1C383F676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413" y="5866416"/>
            <a:ext cx="824034" cy="824034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E18B801-AAED-2E4E-BF6C-7360112A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7786" y="6316592"/>
            <a:ext cx="259387" cy="365125"/>
          </a:xfrm>
        </p:spPr>
        <p:txBody>
          <a:bodyPr/>
          <a:lstStyle/>
          <a:p>
            <a:fld id="{E67DCA50-DA11-9C40-9A73-39A963668A7D}" type="slidenum">
              <a:rPr lang="en-PR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6</a:t>
            </a:fld>
            <a:endParaRPr lang="en-PR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E55E02-F644-C240-B45D-BF66136FDB2A}"/>
              </a:ext>
            </a:extLst>
          </p:cNvPr>
          <p:cNvSpPr txBox="1"/>
          <p:nvPr/>
        </p:nvSpPr>
        <p:spPr>
          <a:xfrm>
            <a:off x="1017786" y="2274251"/>
            <a:ext cx="6907014" cy="2734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300"/>
              </a:spcAft>
              <a:buAutoNum type="arabicPeriod"/>
            </a:pPr>
            <a:r>
              <a:rPr lang="en-US" dirty="0"/>
              <a:t>Perturb data (sample points around x</a:t>
            </a:r>
            <a:r>
              <a:rPr lang="en-US" baseline="-25000" dirty="0"/>
              <a:t>i</a:t>
            </a:r>
            <a:r>
              <a:rPr lang="en-US" dirty="0"/>
              <a:t>)</a:t>
            </a:r>
          </a:p>
          <a:p>
            <a:pPr marL="342900" indent="-342900">
              <a:lnSpc>
                <a:spcPct val="150000"/>
              </a:lnSpc>
              <a:spcAft>
                <a:spcPts val="300"/>
              </a:spcAft>
              <a:buFontTx/>
              <a:buAutoNum type="arabicPeriod"/>
            </a:pPr>
            <a:r>
              <a:rPr lang="en-US" dirty="0"/>
              <a:t>Use complex model to predict labels for new data</a:t>
            </a:r>
          </a:p>
          <a:p>
            <a:pPr marL="342900" indent="-342900">
              <a:lnSpc>
                <a:spcPct val="150000"/>
              </a:lnSpc>
              <a:spcAft>
                <a:spcPts val="300"/>
              </a:spcAft>
              <a:buAutoNum type="arabicPeriod"/>
            </a:pPr>
            <a:r>
              <a:rPr lang="en-US" dirty="0"/>
              <a:t>Calculate distance between perturbations and original observations</a:t>
            </a:r>
          </a:p>
          <a:p>
            <a:pPr marL="342900" indent="-342900">
              <a:lnSpc>
                <a:spcPct val="150000"/>
              </a:lnSpc>
              <a:spcAft>
                <a:spcPts val="300"/>
              </a:spcAft>
              <a:buAutoNum type="arabicPeriod"/>
            </a:pPr>
            <a:r>
              <a:rPr lang="en-US" dirty="0"/>
              <a:t>Weigh samples according to distance from x</a:t>
            </a:r>
            <a:r>
              <a:rPr lang="en-US" baseline="-25000" dirty="0"/>
              <a:t>i</a:t>
            </a:r>
          </a:p>
          <a:p>
            <a:pPr marL="342900" indent="-342900">
              <a:lnSpc>
                <a:spcPct val="150000"/>
              </a:lnSpc>
              <a:spcAft>
                <a:spcPts val="300"/>
              </a:spcAft>
              <a:buAutoNum type="arabicPeriod"/>
            </a:pPr>
            <a:r>
              <a:rPr lang="en-US" dirty="0"/>
              <a:t>Learn new simple model (e.g. linear, DT) from weighted samples</a:t>
            </a:r>
          </a:p>
          <a:p>
            <a:pPr marL="342900" indent="-342900">
              <a:lnSpc>
                <a:spcPct val="150000"/>
              </a:lnSpc>
              <a:spcAft>
                <a:spcPts val="300"/>
              </a:spcAft>
              <a:buAutoNum type="arabicPeriod"/>
            </a:pPr>
            <a:r>
              <a:rPr lang="en-US" dirty="0"/>
              <a:t>Use the simple model to provide explanations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8FCEB4-6F6A-564D-A2CD-DDE26902A7CC}"/>
              </a:ext>
            </a:extLst>
          </p:cNvPr>
          <p:cNvSpPr txBox="1"/>
          <p:nvPr/>
        </p:nvSpPr>
        <p:spPr>
          <a:xfrm>
            <a:off x="1017786" y="1520750"/>
            <a:ext cx="7270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dirty="0"/>
              <a:t>The way LIME works can be explained intuitively in the following way</a:t>
            </a:r>
          </a:p>
        </p:txBody>
      </p:sp>
      <p:pic>
        <p:nvPicPr>
          <p:cNvPr id="63" name="Picture 62" descr="A picture containing clock&#10;&#10;Description automatically generated">
            <a:extLst>
              <a:ext uri="{FF2B5EF4-FFF2-40B4-BE49-F238E27FC236}">
                <a16:creationId xmlns:a16="http://schemas.microsoft.com/office/drawing/2014/main" id="{868AF9E0-2792-864B-A9E4-FFDCA9EC7A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26" t="1645" r="3682" b="8529"/>
          <a:stretch/>
        </p:blipFill>
        <p:spPr>
          <a:xfrm>
            <a:off x="8180376" y="2489810"/>
            <a:ext cx="3326054" cy="209116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BA70985-CEF7-6145-AF5F-8ACBFC5A7F9A}"/>
              </a:ext>
            </a:extLst>
          </p:cNvPr>
          <p:cNvGrpSpPr/>
          <p:nvPr/>
        </p:nvGrpSpPr>
        <p:grpSpPr>
          <a:xfrm>
            <a:off x="8167676" y="2499277"/>
            <a:ext cx="3326053" cy="2122735"/>
            <a:chOff x="2973699" y="5332278"/>
            <a:chExt cx="3326053" cy="2122735"/>
          </a:xfrm>
        </p:grpSpPr>
        <p:pic>
          <p:nvPicPr>
            <p:cNvPr id="41" name="Picture 40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52AEB12A-D874-5646-B4FB-1F03D8218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826" t="1645" r="3682" b="8529"/>
            <a:stretch/>
          </p:blipFill>
          <p:spPr>
            <a:xfrm>
              <a:off x="2973699" y="5332278"/>
              <a:ext cx="3326053" cy="2091162"/>
            </a:xfrm>
            <a:prstGeom prst="rect">
              <a:avLst/>
            </a:prstGeom>
          </p:spPr>
        </p:pic>
        <p:sp>
          <p:nvSpPr>
            <p:cNvPr id="42" name="Cross 41">
              <a:extLst>
                <a:ext uri="{FF2B5EF4-FFF2-40B4-BE49-F238E27FC236}">
                  <a16:creationId xmlns:a16="http://schemas.microsoft.com/office/drawing/2014/main" id="{8CFB703E-776B-CA4A-A68B-2920264207A1}"/>
                </a:ext>
              </a:extLst>
            </p:cNvPr>
            <p:cNvSpPr/>
            <p:nvPr/>
          </p:nvSpPr>
          <p:spPr>
            <a:xfrm rot="19415412">
              <a:off x="3019900" y="5646295"/>
              <a:ext cx="212227" cy="201559"/>
            </a:xfrm>
            <a:prstGeom prst="plus">
              <a:avLst>
                <a:gd name="adj" fmla="val 41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3" name="Cross 42">
              <a:extLst>
                <a:ext uri="{FF2B5EF4-FFF2-40B4-BE49-F238E27FC236}">
                  <a16:creationId xmlns:a16="http://schemas.microsoft.com/office/drawing/2014/main" id="{A13F3A86-0AE9-0B4C-9C11-28C911C8F813}"/>
                </a:ext>
              </a:extLst>
            </p:cNvPr>
            <p:cNvSpPr/>
            <p:nvPr/>
          </p:nvSpPr>
          <p:spPr>
            <a:xfrm rot="19415412">
              <a:off x="3120486" y="5809438"/>
              <a:ext cx="212227" cy="201559"/>
            </a:xfrm>
            <a:prstGeom prst="plus">
              <a:avLst>
                <a:gd name="adj" fmla="val 41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4" name="Cross 43">
              <a:extLst>
                <a:ext uri="{FF2B5EF4-FFF2-40B4-BE49-F238E27FC236}">
                  <a16:creationId xmlns:a16="http://schemas.microsoft.com/office/drawing/2014/main" id="{AEE18D02-EDEC-5E40-832F-1BA9577EEEAC}"/>
                </a:ext>
              </a:extLst>
            </p:cNvPr>
            <p:cNvSpPr/>
            <p:nvPr/>
          </p:nvSpPr>
          <p:spPr>
            <a:xfrm rot="19415412">
              <a:off x="3680787" y="5674635"/>
              <a:ext cx="212227" cy="201559"/>
            </a:xfrm>
            <a:prstGeom prst="plus">
              <a:avLst>
                <a:gd name="adj" fmla="val 41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5" name="Cross 44">
              <a:extLst>
                <a:ext uri="{FF2B5EF4-FFF2-40B4-BE49-F238E27FC236}">
                  <a16:creationId xmlns:a16="http://schemas.microsoft.com/office/drawing/2014/main" id="{E5C3E3F6-C7CD-DB41-83FF-696D3619C8B9}"/>
                </a:ext>
              </a:extLst>
            </p:cNvPr>
            <p:cNvSpPr/>
            <p:nvPr/>
          </p:nvSpPr>
          <p:spPr>
            <a:xfrm rot="19415412">
              <a:off x="3850122" y="5674636"/>
              <a:ext cx="212227" cy="201559"/>
            </a:xfrm>
            <a:prstGeom prst="plus">
              <a:avLst>
                <a:gd name="adj" fmla="val 41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6" name="Cross 45">
              <a:extLst>
                <a:ext uri="{FF2B5EF4-FFF2-40B4-BE49-F238E27FC236}">
                  <a16:creationId xmlns:a16="http://schemas.microsoft.com/office/drawing/2014/main" id="{0B4C392C-EA38-5145-A1BE-260D7968E29E}"/>
                </a:ext>
              </a:extLst>
            </p:cNvPr>
            <p:cNvSpPr/>
            <p:nvPr/>
          </p:nvSpPr>
          <p:spPr>
            <a:xfrm rot="19415412">
              <a:off x="3749535" y="5818727"/>
              <a:ext cx="212227" cy="201559"/>
            </a:xfrm>
            <a:prstGeom prst="plus">
              <a:avLst>
                <a:gd name="adj" fmla="val 41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7" name="Cross 46">
              <a:extLst>
                <a:ext uri="{FF2B5EF4-FFF2-40B4-BE49-F238E27FC236}">
                  <a16:creationId xmlns:a16="http://schemas.microsoft.com/office/drawing/2014/main" id="{C614D574-6CC5-C843-8365-F8961E7B29F8}"/>
                </a:ext>
              </a:extLst>
            </p:cNvPr>
            <p:cNvSpPr/>
            <p:nvPr/>
          </p:nvSpPr>
          <p:spPr>
            <a:xfrm rot="19415412">
              <a:off x="3749536" y="6097620"/>
              <a:ext cx="212227" cy="201559"/>
            </a:xfrm>
            <a:prstGeom prst="plus">
              <a:avLst>
                <a:gd name="adj" fmla="val 41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8" name="Cross 47">
              <a:extLst>
                <a:ext uri="{FF2B5EF4-FFF2-40B4-BE49-F238E27FC236}">
                  <a16:creationId xmlns:a16="http://schemas.microsoft.com/office/drawing/2014/main" id="{25D60646-44F9-844C-A005-39468CE6428C}"/>
                </a:ext>
              </a:extLst>
            </p:cNvPr>
            <p:cNvSpPr/>
            <p:nvPr/>
          </p:nvSpPr>
          <p:spPr>
            <a:xfrm rot="19415412">
              <a:off x="3567764" y="6264248"/>
              <a:ext cx="212227" cy="201559"/>
            </a:xfrm>
            <a:prstGeom prst="plus">
              <a:avLst>
                <a:gd name="adj" fmla="val 41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49" name="Cross 48">
              <a:extLst>
                <a:ext uri="{FF2B5EF4-FFF2-40B4-BE49-F238E27FC236}">
                  <a16:creationId xmlns:a16="http://schemas.microsoft.com/office/drawing/2014/main" id="{CA80D732-00F3-2743-8318-A1A1B4D0DBF9}"/>
                </a:ext>
              </a:extLst>
            </p:cNvPr>
            <p:cNvSpPr/>
            <p:nvPr/>
          </p:nvSpPr>
          <p:spPr>
            <a:xfrm rot="19415412">
              <a:off x="3703182" y="6507583"/>
              <a:ext cx="212227" cy="201559"/>
            </a:xfrm>
            <a:prstGeom prst="plus">
              <a:avLst>
                <a:gd name="adj" fmla="val 41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0" name="Cross 49">
              <a:extLst>
                <a:ext uri="{FF2B5EF4-FFF2-40B4-BE49-F238E27FC236}">
                  <a16:creationId xmlns:a16="http://schemas.microsoft.com/office/drawing/2014/main" id="{2BAD3D56-B1F2-7F48-972C-6A7E4ACEDB66}"/>
                </a:ext>
              </a:extLst>
            </p:cNvPr>
            <p:cNvSpPr/>
            <p:nvPr/>
          </p:nvSpPr>
          <p:spPr>
            <a:xfrm rot="19415412">
              <a:off x="4126268" y="5886128"/>
              <a:ext cx="212227" cy="201559"/>
            </a:xfrm>
            <a:prstGeom prst="plus">
              <a:avLst>
                <a:gd name="adj" fmla="val 41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1" name="Cross 50">
              <a:extLst>
                <a:ext uri="{FF2B5EF4-FFF2-40B4-BE49-F238E27FC236}">
                  <a16:creationId xmlns:a16="http://schemas.microsoft.com/office/drawing/2014/main" id="{F7184B63-B94E-E143-8111-AA9A63C4C6A1}"/>
                </a:ext>
              </a:extLst>
            </p:cNvPr>
            <p:cNvSpPr/>
            <p:nvPr/>
          </p:nvSpPr>
          <p:spPr>
            <a:xfrm rot="19415412">
              <a:off x="4122725" y="6163264"/>
              <a:ext cx="212227" cy="201559"/>
            </a:xfrm>
            <a:prstGeom prst="plus">
              <a:avLst>
                <a:gd name="adj" fmla="val 41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2" name="Cross 51">
              <a:extLst>
                <a:ext uri="{FF2B5EF4-FFF2-40B4-BE49-F238E27FC236}">
                  <a16:creationId xmlns:a16="http://schemas.microsoft.com/office/drawing/2014/main" id="{961737EC-13ED-C442-8F1A-850C25C12936}"/>
                </a:ext>
              </a:extLst>
            </p:cNvPr>
            <p:cNvSpPr/>
            <p:nvPr/>
          </p:nvSpPr>
          <p:spPr>
            <a:xfrm rot="19415412">
              <a:off x="4112057" y="6426603"/>
              <a:ext cx="212227" cy="201559"/>
            </a:xfrm>
            <a:prstGeom prst="plus">
              <a:avLst>
                <a:gd name="adj" fmla="val 41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3" name="Cross 52">
              <a:extLst>
                <a:ext uri="{FF2B5EF4-FFF2-40B4-BE49-F238E27FC236}">
                  <a16:creationId xmlns:a16="http://schemas.microsoft.com/office/drawing/2014/main" id="{B6B0AE85-480F-F145-8A63-C57659F963CE}"/>
                </a:ext>
              </a:extLst>
            </p:cNvPr>
            <p:cNvSpPr/>
            <p:nvPr/>
          </p:nvSpPr>
          <p:spPr>
            <a:xfrm rot="19415412">
              <a:off x="4040906" y="6689943"/>
              <a:ext cx="212227" cy="201559"/>
            </a:xfrm>
            <a:prstGeom prst="plus">
              <a:avLst>
                <a:gd name="adj" fmla="val 41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4" name="Cross 53">
              <a:extLst>
                <a:ext uri="{FF2B5EF4-FFF2-40B4-BE49-F238E27FC236}">
                  <a16:creationId xmlns:a16="http://schemas.microsoft.com/office/drawing/2014/main" id="{626A773F-22C8-E949-A1D2-DAB7DAEAE0B6}"/>
                </a:ext>
              </a:extLst>
            </p:cNvPr>
            <p:cNvSpPr/>
            <p:nvPr/>
          </p:nvSpPr>
          <p:spPr>
            <a:xfrm rot="19415412">
              <a:off x="4359134" y="6922950"/>
              <a:ext cx="212227" cy="201559"/>
            </a:xfrm>
            <a:prstGeom prst="plus">
              <a:avLst>
                <a:gd name="adj" fmla="val 41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70D70BB4-2163-2945-90DF-8CAB4A2BCEE2}"/>
                </a:ext>
              </a:extLst>
            </p:cNvPr>
            <p:cNvSpPr/>
            <p:nvPr/>
          </p:nvSpPr>
          <p:spPr>
            <a:xfrm rot="19415412">
              <a:off x="4504352" y="6846224"/>
              <a:ext cx="212227" cy="201559"/>
            </a:xfrm>
            <a:prstGeom prst="plus">
              <a:avLst>
                <a:gd name="adj" fmla="val 41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7" name="Cross 56">
              <a:extLst>
                <a:ext uri="{FF2B5EF4-FFF2-40B4-BE49-F238E27FC236}">
                  <a16:creationId xmlns:a16="http://schemas.microsoft.com/office/drawing/2014/main" id="{F585E1C1-91B9-A341-9C2D-7416FC90E53F}"/>
                </a:ext>
              </a:extLst>
            </p:cNvPr>
            <p:cNvSpPr/>
            <p:nvPr/>
          </p:nvSpPr>
          <p:spPr>
            <a:xfrm rot="19415412">
              <a:off x="5102340" y="6581031"/>
              <a:ext cx="212227" cy="201559"/>
            </a:xfrm>
            <a:prstGeom prst="plus">
              <a:avLst>
                <a:gd name="adj" fmla="val 41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8" name="Cross 57">
              <a:extLst>
                <a:ext uri="{FF2B5EF4-FFF2-40B4-BE49-F238E27FC236}">
                  <a16:creationId xmlns:a16="http://schemas.microsoft.com/office/drawing/2014/main" id="{4226931B-9866-EE44-8375-969AE441A3AB}"/>
                </a:ext>
              </a:extLst>
            </p:cNvPr>
            <p:cNvSpPr/>
            <p:nvPr/>
          </p:nvSpPr>
          <p:spPr>
            <a:xfrm rot="19415412">
              <a:off x="6027218" y="5725927"/>
              <a:ext cx="212227" cy="201559"/>
            </a:xfrm>
            <a:prstGeom prst="plus">
              <a:avLst>
                <a:gd name="adj" fmla="val 41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59" name="Cross 58">
              <a:extLst>
                <a:ext uri="{FF2B5EF4-FFF2-40B4-BE49-F238E27FC236}">
                  <a16:creationId xmlns:a16="http://schemas.microsoft.com/office/drawing/2014/main" id="{5F2347FD-BE58-FE4F-AC30-249715FAC1AE}"/>
                </a:ext>
              </a:extLst>
            </p:cNvPr>
            <p:cNvSpPr/>
            <p:nvPr/>
          </p:nvSpPr>
          <p:spPr>
            <a:xfrm rot="19415412">
              <a:off x="5882000" y="6963991"/>
              <a:ext cx="212227" cy="201559"/>
            </a:xfrm>
            <a:prstGeom prst="plus">
              <a:avLst>
                <a:gd name="adj" fmla="val 41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0" name="Cross 59">
              <a:extLst>
                <a:ext uri="{FF2B5EF4-FFF2-40B4-BE49-F238E27FC236}">
                  <a16:creationId xmlns:a16="http://schemas.microsoft.com/office/drawing/2014/main" id="{1B8E2606-D9D6-BB4D-A343-4AF5B0BB1D0A}"/>
                </a:ext>
              </a:extLst>
            </p:cNvPr>
            <p:cNvSpPr/>
            <p:nvPr/>
          </p:nvSpPr>
          <p:spPr>
            <a:xfrm rot="19415412">
              <a:off x="5277360" y="7109364"/>
              <a:ext cx="212227" cy="201559"/>
            </a:xfrm>
            <a:prstGeom prst="plus">
              <a:avLst>
                <a:gd name="adj" fmla="val 41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2" name="Cross 61">
              <a:extLst>
                <a:ext uri="{FF2B5EF4-FFF2-40B4-BE49-F238E27FC236}">
                  <a16:creationId xmlns:a16="http://schemas.microsoft.com/office/drawing/2014/main" id="{4E8FB761-E9A2-1A48-B8F8-EC29DA0B672E}"/>
                </a:ext>
              </a:extLst>
            </p:cNvPr>
            <p:cNvSpPr/>
            <p:nvPr/>
          </p:nvSpPr>
          <p:spPr>
            <a:xfrm rot="19415412">
              <a:off x="5423511" y="7253454"/>
              <a:ext cx="212227" cy="201559"/>
            </a:xfrm>
            <a:prstGeom prst="plus">
              <a:avLst>
                <a:gd name="adj" fmla="val 41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B3B8020-D96C-9442-B440-A9A8B9D1FD97}"/>
              </a:ext>
            </a:extLst>
          </p:cNvPr>
          <p:cNvGrpSpPr/>
          <p:nvPr/>
        </p:nvGrpSpPr>
        <p:grpSpPr>
          <a:xfrm>
            <a:off x="8167676" y="2493417"/>
            <a:ext cx="3332475" cy="2120660"/>
            <a:chOff x="8173955" y="2497755"/>
            <a:chExt cx="3332475" cy="212066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9FFAAF-3FF9-6743-A022-9DD33AA89063}"/>
                </a:ext>
              </a:extLst>
            </p:cNvPr>
            <p:cNvGrpSpPr/>
            <p:nvPr/>
          </p:nvGrpSpPr>
          <p:grpSpPr>
            <a:xfrm>
              <a:off x="8173955" y="2497755"/>
              <a:ext cx="3332475" cy="2120660"/>
              <a:chOff x="7041939" y="4206880"/>
              <a:chExt cx="3332475" cy="2120660"/>
            </a:xfrm>
          </p:grpSpPr>
          <p:pic>
            <p:nvPicPr>
              <p:cNvPr id="64" name="Picture 63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4958D756-D222-C344-926C-1825763E76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3826" t="1645" r="3682" b="8529"/>
              <a:stretch/>
            </p:blipFill>
            <p:spPr>
              <a:xfrm>
                <a:off x="7041939" y="4206880"/>
                <a:ext cx="3332475" cy="2095200"/>
              </a:xfrm>
              <a:prstGeom prst="rect">
                <a:avLst/>
              </a:prstGeom>
            </p:spPr>
          </p:pic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0DB1370-AE27-154B-96E1-A5888CDD6BC6}"/>
                  </a:ext>
                </a:extLst>
              </p:cNvPr>
              <p:cNvSpPr/>
              <p:nvPr/>
            </p:nvSpPr>
            <p:spPr>
              <a:xfrm>
                <a:off x="7106746" y="4499026"/>
                <a:ext cx="210917" cy="211398"/>
              </a:xfrm>
              <a:prstGeom prst="ellipse">
                <a:avLst/>
              </a:prstGeom>
              <a:solidFill>
                <a:srgbClr val="11436C"/>
              </a:solidFill>
              <a:ln>
                <a:solidFill>
                  <a:srgbClr val="1143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9B23FCF7-70BA-654A-AA8A-36485B1E8835}"/>
                  </a:ext>
                </a:extLst>
              </p:cNvPr>
              <p:cNvSpPr/>
              <p:nvPr/>
            </p:nvSpPr>
            <p:spPr>
              <a:xfrm>
                <a:off x="7271268" y="4663549"/>
                <a:ext cx="210917" cy="211398"/>
              </a:xfrm>
              <a:prstGeom prst="ellipse">
                <a:avLst/>
              </a:prstGeom>
              <a:solidFill>
                <a:srgbClr val="11436C"/>
              </a:solidFill>
              <a:ln>
                <a:solidFill>
                  <a:srgbClr val="1143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42ABFDD-5B87-244D-9DB7-2AB83DA937EF}"/>
                  </a:ext>
                </a:extLst>
              </p:cNvPr>
              <p:cNvSpPr/>
              <p:nvPr/>
            </p:nvSpPr>
            <p:spPr>
              <a:xfrm>
                <a:off x="8189791" y="4790129"/>
                <a:ext cx="210917" cy="211398"/>
              </a:xfrm>
              <a:prstGeom prst="ellipse">
                <a:avLst/>
              </a:prstGeom>
              <a:solidFill>
                <a:srgbClr val="11436C"/>
              </a:solidFill>
              <a:ln>
                <a:solidFill>
                  <a:srgbClr val="1143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8088532-271F-614F-9FCC-DA56988FD0D0}"/>
                  </a:ext>
                </a:extLst>
              </p:cNvPr>
              <p:cNvSpPr/>
              <p:nvPr/>
            </p:nvSpPr>
            <p:spPr>
              <a:xfrm>
                <a:off x="8189791" y="5041064"/>
                <a:ext cx="210917" cy="211398"/>
              </a:xfrm>
              <a:prstGeom prst="ellipse">
                <a:avLst/>
              </a:prstGeom>
              <a:solidFill>
                <a:srgbClr val="11436C"/>
              </a:solidFill>
              <a:ln>
                <a:solidFill>
                  <a:srgbClr val="1143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71CE10F6-AE4D-5845-A6AE-4B8EC50ACC4C}"/>
                  </a:ext>
                </a:extLst>
              </p:cNvPr>
              <p:cNvSpPr/>
              <p:nvPr/>
            </p:nvSpPr>
            <p:spPr>
              <a:xfrm>
                <a:off x="8182756" y="5307078"/>
                <a:ext cx="210917" cy="211398"/>
              </a:xfrm>
              <a:prstGeom prst="ellipse">
                <a:avLst/>
              </a:prstGeom>
              <a:solidFill>
                <a:srgbClr val="11436C"/>
              </a:solidFill>
              <a:ln>
                <a:solidFill>
                  <a:srgbClr val="1143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723B7439-3248-1543-B881-EAE61F2C1E6E}"/>
                  </a:ext>
                </a:extLst>
              </p:cNvPr>
              <p:cNvSpPr/>
              <p:nvPr/>
            </p:nvSpPr>
            <p:spPr>
              <a:xfrm>
                <a:off x="8130733" y="5573092"/>
                <a:ext cx="210917" cy="211398"/>
              </a:xfrm>
              <a:prstGeom prst="ellipse">
                <a:avLst/>
              </a:prstGeom>
              <a:solidFill>
                <a:srgbClr val="11436C"/>
              </a:solidFill>
              <a:ln>
                <a:solidFill>
                  <a:srgbClr val="1143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EAE08CC-DF74-2446-973E-B1DB3B5101E9}"/>
                  </a:ext>
                </a:extLst>
              </p:cNvPr>
              <p:cNvSpPr/>
              <p:nvPr/>
            </p:nvSpPr>
            <p:spPr>
              <a:xfrm>
                <a:off x="8329418" y="5862940"/>
                <a:ext cx="210917" cy="211398"/>
              </a:xfrm>
              <a:prstGeom prst="ellipse">
                <a:avLst/>
              </a:prstGeom>
              <a:solidFill>
                <a:srgbClr val="11436C"/>
              </a:solidFill>
              <a:ln>
                <a:solidFill>
                  <a:srgbClr val="1143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14DA0C2A-D9D5-7748-8407-49CB679200B5}"/>
                  </a:ext>
                </a:extLst>
              </p:cNvPr>
              <p:cNvSpPr/>
              <p:nvPr/>
            </p:nvSpPr>
            <p:spPr>
              <a:xfrm>
                <a:off x="8448252" y="5798351"/>
                <a:ext cx="210917" cy="211398"/>
              </a:xfrm>
              <a:prstGeom prst="ellipse">
                <a:avLst/>
              </a:prstGeom>
              <a:solidFill>
                <a:srgbClr val="11436C"/>
              </a:solidFill>
              <a:ln>
                <a:solidFill>
                  <a:srgbClr val="1143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72" name="Cross 71">
                <a:extLst>
                  <a:ext uri="{FF2B5EF4-FFF2-40B4-BE49-F238E27FC236}">
                    <a16:creationId xmlns:a16="http://schemas.microsoft.com/office/drawing/2014/main" id="{81E82A4E-6C6F-3C4A-8481-7E04F73A1965}"/>
                  </a:ext>
                </a:extLst>
              </p:cNvPr>
              <p:cNvSpPr/>
              <p:nvPr/>
            </p:nvSpPr>
            <p:spPr>
              <a:xfrm>
                <a:off x="9143904" y="5475970"/>
                <a:ext cx="210917" cy="211398"/>
              </a:xfrm>
              <a:prstGeom prst="plus">
                <a:avLst>
                  <a:gd name="adj" fmla="val 47213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73" name="Cross 72">
                <a:extLst>
                  <a:ext uri="{FF2B5EF4-FFF2-40B4-BE49-F238E27FC236}">
                    <a16:creationId xmlns:a16="http://schemas.microsoft.com/office/drawing/2014/main" id="{797107F7-FEEF-4340-B299-94918EEF2802}"/>
                  </a:ext>
                </a:extLst>
              </p:cNvPr>
              <p:cNvSpPr/>
              <p:nvPr/>
            </p:nvSpPr>
            <p:spPr>
              <a:xfrm>
                <a:off x="10111309" y="4602112"/>
                <a:ext cx="210917" cy="211398"/>
              </a:xfrm>
              <a:prstGeom prst="plus">
                <a:avLst>
                  <a:gd name="adj" fmla="val 47213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74" name="Cross 73">
                <a:extLst>
                  <a:ext uri="{FF2B5EF4-FFF2-40B4-BE49-F238E27FC236}">
                    <a16:creationId xmlns:a16="http://schemas.microsoft.com/office/drawing/2014/main" id="{567A19FA-8AD9-4645-AC79-3E9DDCC457CB}"/>
                  </a:ext>
                </a:extLst>
              </p:cNvPr>
              <p:cNvSpPr/>
              <p:nvPr/>
            </p:nvSpPr>
            <p:spPr>
              <a:xfrm>
                <a:off x="9936557" y="5847449"/>
                <a:ext cx="210917" cy="211398"/>
              </a:xfrm>
              <a:prstGeom prst="plus">
                <a:avLst>
                  <a:gd name="adj" fmla="val 47213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dirty="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7761344-CB94-034F-9A9A-3408D94FB05C}"/>
                  </a:ext>
                </a:extLst>
              </p:cNvPr>
              <p:cNvSpPr/>
              <p:nvPr/>
            </p:nvSpPr>
            <p:spPr>
              <a:xfrm>
                <a:off x="9309355" y="5964608"/>
                <a:ext cx="210917" cy="211398"/>
              </a:xfrm>
              <a:prstGeom prst="ellipse">
                <a:avLst/>
              </a:prstGeom>
              <a:solidFill>
                <a:srgbClr val="11436C"/>
              </a:solidFill>
              <a:ln>
                <a:solidFill>
                  <a:srgbClr val="1143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7DB8334-1C52-6B49-8775-56B13C2AA12D}"/>
                  </a:ext>
                </a:extLst>
              </p:cNvPr>
              <p:cNvSpPr/>
              <p:nvPr/>
            </p:nvSpPr>
            <p:spPr>
              <a:xfrm>
                <a:off x="9517497" y="6116142"/>
                <a:ext cx="210917" cy="211398"/>
              </a:xfrm>
              <a:prstGeom prst="ellipse">
                <a:avLst/>
              </a:prstGeom>
              <a:solidFill>
                <a:srgbClr val="11436C"/>
              </a:solidFill>
              <a:ln>
                <a:solidFill>
                  <a:srgbClr val="1143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77" name="Cross 76">
                <a:extLst>
                  <a:ext uri="{FF2B5EF4-FFF2-40B4-BE49-F238E27FC236}">
                    <a16:creationId xmlns:a16="http://schemas.microsoft.com/office/drawing/2014/main" id="{895625C8-A984-0F48-963F-34C8D5219E85}"/>
                  </a:ext>
                </a:extLst>
              </p:cNvPr>
              <p:cNvSpPr/>
              <p:nvPr/>
            </p:nvSpPr>
            <p:spPr>
              <a:xfrm>
                <a:off x="7763659" y="5441964"/>
                <a:ext cx="210917" cy="211398"/>
              </a:xfrm>
              <a:prstGeom prst="plus">
                <a:avLst>
                  <a:gd name="adj" fmla="val 47213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78" name="Cross 77">
                <a:extLst>
                  <a:ext uri="{FF2B5EF4-FFF2-40B4-BE49-F238E27FC236}">
                    <a16:creationId xmlns:a16="http://schemas.microsoft.com/office/drawing/2014/main" id="{7D84C8BC-1E96-1C42-83E9-211227DBB8B3}"/>
                  </a:ext>
                </a:extLst>
              </p:cNvPr>
              <p:cNvSpPr/>
              <p:nvPr/>
            </p:nvSpPr>
            <p:spPr>
              <a:xfrm>
                <a:off x="7594531" y="5226180"/>
                <a:ext cx="210917" cy="211398"/>
              </a:xfrm>
              <a:prstGeom prst="plus">
                <a:avLst>
                  <a:gd name="adj" fmla="val 47213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79" name="Cross 78">
                <a:extLst>
                  <a:ext uri="{FF2B5EF4-FFF2-40B4-BE49-F238E27FC236}">
                    <a16:creationId xmlns:a16="http://schemas.microsoft.com/office/drawing/2014/main" id="{4084B19E-B5CB-DB45-8246-AF7E63A8769F}"/>
                  </a:ext>
                </a:extLst>
              </p:cNvPr>
              <p:cNvSpPr/>
              <p:nvPr/>
            </p:nvSpPr>
            <p:spPr>
              <a:xfrm>
                <a:off x="7789729" y="4960308"/>
                <a:ext cx="210917" cy="211398"/>
              </a:xfrm>
              <a:prstGeom prst="plus">
                <a:avLst>
                  <a:gd name="adj" fmla="val 47213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80" name="Cross 79">
                <a:extLst>
                  <a:ext uri="{FF2B5EF4-FFF2-40B4-BE49-F238E27FC236}">
                    <a16:creationId xmlns:a16="http://schemas.microsoft.com/office/drawing/2014/main" id="{C910B327-038A-D241-832E-FC37088BCD5E}"/>
                  </a:ext>
                </a:extLst>
              </p:cNvPr>
              <p:cNvSpPr/>
              <p:nvPr/>
            </p:nvSpPr>
            <p:spPr>
              <a:xfrm>
                <a:off x="7739453" y="4526472"/>
                <a:ext cx="210917" cy="211398"/>
              </a:xfrm>
              <a:prstGeom prst="plus">
                <a:avLst>
                  <a:gd name="adj" fmla="val 47213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81" name="Cross 80">
                <a:extLst>
                  <a:ext uri="{FF2B5EF4-FFF2-40B4-BE49-F238E27FC236}">
                    <a16:creationId xmlns:a16="http://schemas.microsoft.com/office/drawing/2014/main" id="{2FCE864E-65CD-2C4B-8A1C-61832C7B8279}"/>
                  </a:ext>
                </a:extLst>
              </p:cNvPr>
              <p:cNvSpPr/>
              <p:nvPr/>
            </p:nvSpPr>
            <p:spPr>
              <a:xfrm>
                <a:off x="7942405" y="4565697"/>
                <a:ext cx="210917" cy="211398"/>
              </a:xfrm>
              <a:prstGeom prst="plus">
                <a:avLst>
                  <a:gd name="adj" fmla="val 47213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sp>
            <p:nvSpPr>
              <p:cNvPr id="82" name="Cross 81">
                <a:extLst>
                  <a:ext uri="{FF2B5EF4-FFF2-40B4-BE49-F238E27FC236}">
                    <a16:creationId xmlns:a16="http://schemas.microsoft.com/office/drawing/2014/main" id="{230CEFAC-D5F1-5D4D-B77E-A42138F7B41C}"/>
                  </a:ext>
                </a:extLst>
              </p:cNvPr>
              <p:cNvSpPr/>
              <p:nvPr/>
            </p:nvSpPr>
            <p:spPr>
              <a:xfrm>
                <a:off x="7829097" y="4698768"/>
                <a:ext cx="210917" cy="211398"/>
              </a:xfrm>
              <a:prstGeom prst="plus">
                <a:avLst>
                  <a:gd name="adj" fmla="val 47213"/>
                </a:avLst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1ABF4B4-8D5A-7E49-91FE-019060B8F2E3}"/>
                </a:ext>
              </a:extLst>
            </p:cNvPr>
            <p:cNvSpPr/>
            <p:nvPr/>
          </p:nvSpPr>
          <p:spPr>
            <a:xfrm>
              <a:off x="9730685" y="3990188"/>
              <a:ext cx="210917" cy="211398"/>
            </a:xfrm>
            <a:prstGeom prst="ellipse">
              <a:avLst/>
            </a:prstGeom>
            <a:solidFill>
              <a:srgbClr val="11436C"/>
            </a:solidFill>
            <a:ln>
              <a:solidFill>
                <a:srgbClr val="114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84" name="Picture 83" descr="A picture containing text&#10;&#10;Description automatically generated">
            <a:extLst>
              <a:ext uri="{FF2B5EF4-FFF2-40B4-BE49-F238E27FC236}">
                <a16:creationId xmlns:a16="http://schemas.microsoft.com/office/drawing/2014/main" id="{A93F9D42-A4D1-E241-A6B2-1A2319EFFA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5" b="5968"/>
          <a:stretch/>
        </p:blipFill>
        <p:spPr>
          <a:xfrm>
            <a:off x="8167676" y="2497694"/>
            <a:ext cx="3400850" cy="2129228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14E3C82E-21F9-B441-9635-F2CEBBCDE29C}"/>
              </a:ext>
            </a:extLst>
          </p:cNvPr>
          <p:cNvSpPr/>
          <p:nvPr/>
        </p:nvSpPr>
        <p:spPr>
          <a:xfrm>
            <a:off x="-11197" y="0"/>
            <a:ext cx="5185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1046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0DFA-D6E7-F84A-889E-7F8AC364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641" y="224953"/>
            <a:ext cx="10540058" cy="897618"/>
          </a:xfrm>
        </p:spPr>
        <p:txBody>
          <a:bodyPr>
            <a:noAutofit/>
          </a:bodyPr>
          <a:lstStyle/>
          <a:p>
            <a:r>
              <a:rPr lang="en-US" sz="35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</a:t>
            </a:r>
            <a:r>
              <a:rPr lang="en-US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ocal </a:t>
            </a:r>
            <a:r>
              <a:rPr lang="en-US" sz="35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</a:t>
            </a:r>
            <a:r>
              <a:rPr lang="en-US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nterpretable </a:t>
            </a:r>
            <a:r>
              <a:rPr lang="en-US" sz="35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M</a:t>
            </a:r>
            <a:r>
              <a:rPr lang="en-US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odel-agnostic </a:t>
            </a:r>
            <a:r>
              <a:rPr lang="en-US" sz="35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</a:t>
            </a:r>
            <a:r>
              <a:rPr lang="en-US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xplanations (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LIME</a:t>
            </a:r>
            <a:r>
              <a:rPr lang="en-US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)</a:t>
            </a:r>
            <a:endParaRPr lang="en-US" sz="2800" b="1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FD88AF-806D-1E47-8645-96DE6FAB1719}"/>
              </a:ext>
            </a:extLst>
          </p:cNvPr>
          <p:cNvCxnSpPr>
            <a:cxnSpLocks/>
          </p:cNvCxnSpPr>
          <p:nvPr/>
        </p:nvCxnSpPr>
        <p:spPr>
          <a:xfrm flipH="1">
            <a:off x="1017786" y="1019313"/>
            <a:ext cx="10272243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047C8EA-A131-B54A-826A-EA1C383F676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413" y="5866416"/>
            <a:ext cx="824034" cy="824034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E18B801-AAED-2E4E-BF6C-7360112A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7786" y="6316592"/>
            <a:ext cx="259387" cy="365125"/>
          </a:xfrm>
        </p:spPr>
        <p:txBody>
          <a:bodyPr/>
          <a:lstStyle/>
          <a:p>
            <a:fld id="{E67DCA50-DA11-9C40-9A73-39A963668A7D}" type="slidenum">
              <a:rPr lang="en-PR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7</a:t>
            </a:fld>
            <a:endParaRPr lang="en-PR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8FCEB4-6F6A-564D-A2CD-DDE26902A7CC}"/>
              </a:ext>
            </a:extLst>
          </p:cNvPr>
          <p:cNvSpPr txBox="1"/>
          <p:nvPr/>
        </p:nvSpPr>
        <p:spPr>
          <a:xfrm>
            <a:off x="1197038" y="1297911"/>
            <a:ext cx="227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dirty="0"/>
              <a:t>Or, mathematically…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A44F018-5477-BE45-A6EF-8CA2FF4EF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120" y="2476825"/>
            <a:ext cx="7398651" cy="13068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EF31BC-ADE7-BC45-9998-DB0D8A35B853}"/>
              </a:ext>
            </a:extLst>
          </p:cNvPr>
          <p:cNvCxnSpPr>
            <a:cxnSpLocks/>
          </p:cNvCxnSpPr>
          <p:nvPr/>
        </p:nvCxnSpPr>
        <p:spPr>
          <a:xfrm>
            <a:off x="7545070" y="2234516"/>
            <a:ext cx="0" cy="387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2146E31-7052-FE4D-9891-5407C46864DC}"/>
              </a:ext>
            </a:extLst>
          </p:cNvPr>
          <p:cNvSpPr txBox="1"/>
          <p:nvPr/>
        </p:nvSpPr>
        <p:spPr>
          <a:xfrm>
            <a:off x="6852167" y="1879999"/>
            <a:ext cx="1561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dirty="0"/>
              <a:t>Local kernel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071F39-E7F7-4949-9FC2-BAD5F4402BF3}"/>
              </a:ext>
            </a:extLst>
          </p:cNvPr>
          <p:cNvCxnSpPr>
            <a:cxnSpLocks/>
          </p:cNvCxnSpPr>
          <p:nvPr/>
        </p:nvCxnSpPr>
        <p:spPr>
          <a:xfrm flipH="1">
            <a:off x="8954436" y="2308546"/>
            <a:ext cx="152217" cy="288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FA67EBE-466D-7D4C-854B-4C87E224ACBE}"/>
              </a:ext>
            </a:extLst>
          </p:cNvPr>
          <p:cNvSpPr txBox="1"/>
          <p:nvPr/>
        </p:nvSpPr>
        <p:spPr>
          <a:xfrm>
            <a:off x="8722362" y="1904875"/>
            <a:ext cx="128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dirty="0"/>
              <a:t>Regularizer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EF31D7-425A-A24A-90C6-F8041AB2CFCC}"/>
              </a:ext>
            </a:extLst>
          </p:cNvPr>
          <p:cNvCxnSpPr>
            <a:cxnSpLocks/>
          </p:cNvCxnSpPr>
          <p:nvPr/>
        </p:nvCxnSpPr>
        <p:spPr>
          <a:xfrm>
            <a:off x="5670550" y="2373568"/>
            <a:ext cx="285750" cy="265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3726DA6-6DC2-6743-B4D1-70F8B18025E7}"/>
              </a:ext>
            </a:extLst>
          </p:cNvPr>
          <p:cNvSpPr txBox="1"/>
          <p:nvPr/>
        </p:nvSpPr>
        <p:spPr>
          <a:xfrm>
            <a:off x="4737692" y="2049850"/>
            <a:ext cx="145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dirty="0"/>
              <a:t>Loss function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F9B321-443A-3547-88FA-B5B7147B8A1A}"/>
              </a:ext>
            </a:extLst>
          </p:cNvPr>
          <p:cNvSpPr txBox="1"/>
          <p:nvPr/>
        </p:nvSpPr>
        <p:spPr>
          <a:xfrm>
            <a:off x="2795298" y="5788923"/>
            <a:ext cx="740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dirty="0"/>
              <a:t>In general, we are interested in minimizing the first term, while keeping the second one low enough to ensure both </a:t>
            </a:r>
            <a:r>
              <a:rPr lang="en-US" b="1" dirty="0"/>
              <a:t>local fidelity</a:t>
            </a:r>
            <a:r>
              <a:rPr lang="en-US" dirty="0"/>
              <a:t> and </a:t>
            </a:r>
            <a:r>
              <a:rPr lang="en-US" b="1" dirty="0"/>
              <a:t>interpretability</a:t>
            </a:r>
            <a:r>
              <a:rPr lang="en-US" dirty="0"/>
              <a:t>! </a:t>
            </a:r>
          </a:p>
        </p:txBody>
      </p:sp>
      <p:pic>
        <p:nvPicPr>
          <p:cNvPr id="29" name="Picture 28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95DF9EDC-CE44-5640-B52E-418A7DDA5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723" y="3985592"/>
            <a:ext cx="5021620" cy="101398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3392A1C-B76E-734F-8629-149155924302}"/>
              </a:ext>
            </a:extLst>
          </p:cNvPr>
          <p:cNvSpPr txBox="1"/>
          <p:nvPr/>
        </p:nvSpPr>
        <p:spPr>
          <a:xfrm>
            <a:off x="1397129" y="4110214"/>
            <a:ext cx="936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dirty="0"/>
              <a:t>where </a:t>
            </a:r>
          </a:p>
        </p:txBody>
      </p:sp>
      <p:pic>
        <p:nvPicPr>
          <p:cNvPr id="34" name="Picture 33" descr="A picture containing table&#10;&#10;Description automatically generated">
            <a:extLst>
              <a:ext uri="{FF2B5EF4-FFF2-40B4-BE49-F238E27FC236}">
                <a16:creationId xmlns:a16="http://schemas.microsoft.com/office/drawing/2014/main" id="{5F739CD3-485E-F046-A4CF-D9B1C22A30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0975" y="5050373"/>
            <a:ext cx="4071496" cy="55986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2666F8C-DA06-024C-942B-90E8B60F239C}"/>
              </a:ext>
            </a:extLst>
          </p:cNvPr>
          <p:cNvSpPr/>
          <p:nvPr/>
        </p:nvSpPr>
        <p:spPr>
          <a:xfrm>
            <a:off x="-11197" y="0"/>
            <a:ext cx="5185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AF820B0-DB29-4C43-8229-C6B13D575C55}"/>
              </a:ext>
            </a:extLst>
          </p:cNvPr>
          <p:cNvSpPr/>
          <p:nvPr/>
        </p:nvSpPr>
        <p:spPr>
          <a:xfrm>
            <a:off x="2240735" y="1814257"/>
            <a:ext cx="7955175" cy="201529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n>
                <a:solidFill>
                  <a:sysClr val="windowText" lastClr="000000"/>
                </a:solidFill>
              </a:ln>
              <a:noFill/>
            </a:endParaRPr>
          </a:p>
        </p:txBody>
      </p:sp>
      <p:pic>
        <p:nvPicPr>
          <p:cNvPr id="39" name="Picture 38" descr="A drawing of a person&#10;&#10;Description automatically generated">
            <a:extLst>
              <a:ext uri="{FF2B5EF4-FFF2-40B4-BE49-F238E27FC236}">
                <a16:creationId xmlns:a16="http://schemas.microsoft.com/office/drawing/2014/main" id="{626F100F-8C9A-DC4F-86FD-E0B8C5DBAC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t="10742" r="-1296" b="-223"/>
          <a:stretch/>
        </p:blipFill>
        <p:spPr>
          <a:xfrm>
            <a:off x="6954213" y="5141143"/>
            <a:ext cx="3386812" cy="37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76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0DFA-D6E7-F84A-889E-7F8AC364F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641" y="224953"/>
            <a:ext cx="10540058" cy="897618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CONVOLUTIONAL NEURAL NETWORKS (CNN)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FD88AF-806D-1E47-8645-96DE6FAB1719}"/>
              </a:ext>
            </a:extLst>
          </p:cNvPr>
          <p:cNvCxnSpPr>
            <a:cxnSpLocks/>
          </p:cNvCxnSpPr>
          <p:nvPr/>
        </p:nvCxnSpPr>
        <p:spPr>
          <a:xfrm flipH="1">
            <a:off x="1017786" y="1019313"/>
            <a:ext cx="10272243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047C8EA-A131-B54A-826A-EA1C383F6766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413" y="5866416"/>
            <a:ext cx="824034" cy="824034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E18B801-AAED-2E4E-BF6C-7360112A5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7786" y="6316592"/>
            <a:ext cx="259387" cy="365125"/>
          </a:xfrm>
        </p:spPr>
        <p:txBody>
          <a:bodyPr/>
          <a:lstStyle/>
          <a:p>
            <a:fld id="{E67DCA50-DA11-9C40-9A73-39A963668A7D}" type="slidenum">
              <a:rPr lang="en-PR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8</a:t>
            </a:fld>
            <a:endParaRPr lang="en-PR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CB44C5-C404-574C-B464-FB74A346A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1366" y="2592729"/>
            <a:ext cx="6610875" cy="35386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5B80CD-6C0E-814D-8DCD-0D2FB996BCC2}"/>
              </a:ext>
            </a:extLst>
          </p:cNvPr>
          <p:cNvSpPr txBox="1"/>
          <p:nvPr/>
        </p:nvSpPr>
        <p:spPr>
          <a:xfrm>
            <a:off x="1304907" y="1454573"/>
            <a:ext cx="9697999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 basis of a CNN are the convolutional layers, which make use of a mathematical operation called convolution. A convolution is, simply put, how the input is modified by </a:t>
            </a:r>
            <a:r>
              <a:rPr lang="en-US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filters. </a:t>
            </a:r>
            <a:r>
              <a:rPr lang="en-US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They are most widely used in image analysis.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A1E09F-022D-E546-9E79-67E80B05E56D}"/>
              </a:ext>
            </a:extLst>
          </p:cNvPr>
          <p:cNvSpPr/>
          <p:nvPr/>
        </p:nvSpPr>
        <p:spPr>
          <a:xfrm>
            <a:off x="-11197" y="0"/>
            <a:ext cx="5185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638341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284889-4439-1C40-BE9F-3990DABA5475}"/>
              </a:ext>
            </a:extLst>
          </p:cNvPr>
          <p:cNvSpPr/>
          <p:nvPr/>
        </p:nvSpPr>
        <p:spPr>
          <a:xfrm>
            <a:off x="473257" y="405626"/>
            <a:ext cx="3071568" cy="10101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3A06E7-0C73-BF46-B8D3-FE6C193E9AE3}"/>
              </a:ext>
            </a:extLst>
          </p:cNvPr>
          <p:cNvSpPr/>
          <p:nvPr/>
        </p:nvSpPr>
        <p:spPr>
          <a:xfrm>
            <a:off x="-11197" y="0"/>
            <a:ext cx="518546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3CDB92-48E8-524E-AFD5-F55F10FEB4B0}"/>
              </a:ext>
            </a:extLst>
          </p:cNvPr>
          <p:cNvCxnSpPr>
            <a:cxnSpLocks/>
          </p:cNvCxnSpPr>
          <p:nvPr/>
        </p:nvCxnSpPr>
        <p:spPr>
          <a:xfrm flipH="1">
            <a:off x="1017786" y="1019313"/>
            <a:ext cx="10272243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DAC11ADA-BBA7-7F40-A823-EA7AF6E5C99C}"/>
              </a:ext>
            </a:extLst>
          </p:cNvPr>
          <p:cNvSpPr txBox="1">
            <a:spLocks/>
          </p:cNvSpPr>
          <p:nvPr/>
        </p:nvSpPr>
        <p:spPr>
          <a:xfrm>
            <a:off x="866641" y="224953"/>
            <a:ext cx="10540058" cy="8976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DATASET #1: DOGS VS WOLVES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054B1C-44D1-A342-97E2-DF77BBBE0B04}"/>
              </a:ext>
            </a:extLst>
          </p:cNvPr>
          <p:cNvSpPr/>
          <p:nvPr/>
        </p:nvSpPr>
        <p:spPr>
          <a:xfrm>
            <a:off x="1445906" y="1415759"/>
            <a:ext cx="8780897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Original Dataset: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hlinkClick r:id="rId2"/>
              </a:rPr>
              <a:t>https://www.kaggle.com/harishvutukuri/dogs-vs-wolves</a:t>
            </a:r>
            <a:endParaRPr lang="en-US" sz="2000" dirty="0"/>
          </a:p>
          <a:p>
            <a:pPr>
              <a:spcAft>
                <a:spcPts val="600"/>
              </a:spcAft>
            </a:pPr>
            <a:r>
              <a:rPr lang="en-US" sz="20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Jupyter Notebook: </a:t>
            </a:r>
            <a:r>
              <a:rPr lang="en-US" sz="2000" dirty="0">
                <a:hlinkClick r:id="rId3"/>
              </a:rPr>
              <a:t>https://github.com/omarjimenez4/ESMA4016/blob/master/omarjimenez_ESMA4016Project_LIME.ipynb</a:t>
            </a:r>
            <a:endParaRPr lang="en-US" sz="20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DF-5C25-DC4F-ABB6-0C4E0CAA3A1B}"/>
              </a:ext>
            </a:extLst>
          </p:cNvPr>
          <p:cNvSpPr/>
          <p:nvPr/>
        </p:nvSpPr>
        <p:spPr>
          <a:xfrm>
            <a:off x="2397576" y="4083882"/>
            <a:ext cx="2807208" cy="1358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Data Type: </a:t>
            </a:r>
            <a:r>
              <a:rPr lang="en-US" sz="1700" dirty="0"/>
              <a:t>Images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Task: </a:t>
            </a:r>
            <a:r>
              <a:rPr lang="en-US" sz="1700" dirty="0"/>
              <a:t>Classification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Size:  </a:t>
            </a:r>
            <a:r>
              <a:rPr lang="en-US" sz="1700" dirty="0"/>
              <a:t>2002 images</a:t>
            </a:r>
            <a:endParaRPr lang="en-US" sz="17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dirty="0"/>
              <a:t>Test Accuracy: </a:t>
            </a:r>
            <a:r>
              <a:rPr lang="en-US" sz="1700" dirty="0"/>
              <a:t>75%</a:t>
            </a:r>
            <a:endParaRPr lang="en-US" sz="1700" b="1" dirty="0"/>
          </a:p>
        </p:txBody>
      </p:sp>
      <p:pic>
        <p:nvPicPr>
          <p:cNvPr id="3" name="Picture 2" descr="A dog standing in the grass&#10;&#10;Description automatically generated">
            <a:extLst>
              <a:ext uri="{FF2B5EF4-FFF2-40B4-BE49-F238E27FC236}">
                <a16:creationId xmlns:a16="http://schemas.microsoft.com/office/drawing/2014/main" id="{C6DF98DA-8570-9548-9CA6-FB73E4973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154" y="3463533"/>
            <a:ext cx="2078565" cy="1380653"/>
          </a:xfrm>
          <a:prstGeom prst="rect">
            <a:avLst/>
          </a:prstGeom>
        </p:spPr>
      </p:pic>
      <p:pic>
        <p:nvPicPr>
          <p:cNvPr id="5" name="Picture 4" descr="A dog sitting in the grass&#10;&#10;Description automatically generated">
            <a:extLst>
              <a:ext uri="{FF2B5EF4-FFF2-40B4-BE49-F238E27FC236}">
                <a16:creationId xmlns:a16="http://schemas.microsoft.com/office/drawing/2014/main" id="{6DEFB09A-AB15-BF42-8C94-EBAB64F3D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431" y="3325360"/>
            <a:ext cx="1517043" cy="1517043"/>
          </a:xfrm>
          <a:prstGeom prst="rect">
            <a:avLst/>
          </a:prstGeom>
        </p:spPr>
      </p:pic>
      <p:pic>
        <p:nvPicPr>
          <p:cNvPr id="9" name="Picture 8" descr="A close up of a lion&#10;&#10;Description automatically generated">
            <a:extLst>
              <a:ext uri="{FF2B5EF4-FFF2-40B4-BE49-F238E27FC236}">
                <a16:creationId xmlns:a16="http://schemas.microsoft.com/office/drawing/2014/main" id="{1A2ABBEA-871F-0140-8FC9-A9AEC911F7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98" t="5929" r="3296" b="4679"/>
          <a:stretch/>
        </p:blipFill>
        <p:spPr>
          <a:xfrm>
            <a:off x="5275064" y="5032976"/>
            <a:ext cx="2410123" cy="1545958"/>
          </a:xfrm>
          <a:prstGeom prst="rect">
            <a:avLst/>
          </a:prstGeom>
        </p:spPr>
      </p:pic>
      <p:pic>
        <p:nvPicPr>
          <p:cNvPr id="19" name="Picture 18" descr="A picture containing animal, mammal, bear, outdoor&#10;&#10;Description automatically generated">
            <a:extLst>
              <a:ext uri="{FF2B5EF4-FFF2-40B4-BE49-F238E27FC236}">
                <a16:creationId xmlns:a16="http://schemas.microsoft.com/office/drawing/2014/main" id="{7819D583-8F75-9C43-A56E-D5FE1DCCD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6089" y="5005743"/>
            <a:ext cx="1927428" cy="1545957"/>
          </a:xfrm>
          <a:prstGeom prst="rect">
            <a:avLst/>
          </a:prstGeom>
        </p:spPr>
      </p:pic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FBB61F9E-DFB0-304A-96EA-0F4B67391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7786" y="6316592"/>
            <a:ext cx="434496" cy="365125"/>
          </a:xfrm>
        </p:spPr>
        <p:txBody>
          <a:bodyPr/>
          <a:lstStyle/>
          <a:p>
            <a:fld id="{E67DCA50-DA11-9C40-9A73-39A963668A7D}" type="slidenum">
              <a:rPr lang="en-PR" smtClean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9</a:t>
            </a:fld>
            <a:endParaRPr lang="en-PR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77FF63-F1AA-5B40-A88F-837C231B5714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4413" y="5866416"/>
            <a:ext cx="824034" cy="82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57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</TotalTime>
  <Words>919</Words>
  <Application>Microsoft Macintosh PowerPoint</Application>
  <PresentationFormat>Widescreen</PresentationFormat>
  <Paragraphs>160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THE ACCURACY-INTERPRETABILITY TRADE-OFF…</vt:lpstr>
      <vt:lpstr>INTERPRETABILITY EXAMPLE</vt:lpstr>
      <vt:lpstr>INTERPRETABILITY: WHAT IS IT? WHY IS IT IMPORTANT?</vt:lpstr>
      <vt:lpstr>Local Interpretable Model-agnostic Explanations (LIME)</vt:lpstr>
      <vt:lpstr>Local Interpretable Model-agnostic Explanations (LIME)</vt:lpstr>
      <vt:lpstr>Local Interpretable Model-agnostic Explanations (LIME)</vt:lpstr>
      <vt:lpstr>CONVOLUTIONAL NEURAL NETWORKS (CNN)</vt:lpstr>
      <vt:lpstr>PowerPoint Presentation</vt:lpstr>
      <vt:lpstr>ADDITIONAL LIME EXAMPLES</vt:lpstr>
      <vt:lpstr>SUMMARY</vt:lpstr>
      <vt:lpstr>SHapley Additive exPlanation (SHAP)</vt:lpstr>
      <vt:lpstr>SHAPley values in Game Theory </vt:lpstr>
      <vt:lpstr>SHAP Algorithms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A JIMENEZ NEGRON</dc:creator>
  <cp:lastModifiedBy>OMAR A JIMENEZ NEGRON</cp:lastModifiedBy>
  <cp:revision>2</cp:revision>
  <dcterms:created xsi:type="dcterms:W3CDTF">2020-05-24T15:28:50Z</dcterms:created>
  <dcterms:modified xsi:type="dcterms:W3CDTF">2020-05-31T17:39:21Z</dcterms:modified>
</cp:coreProperties>
</file>